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9"/>
  </p:notesMasterIdLst>
  <p:sldIdLst>
    <p:sldId id="278" r:id="rId2"/>
    <p:sldId id="490" r:id="rId3"/>
    <p:sldId id="491" r:id="rId4"/>
    <p:sldId id="492" r:id="rId5"/>
    <p:sldId id="285" r:id="rId6"/>
    <p:sldId id="493" r:id="rId7"/>
    <p:sldId id="495" r:id="rId8"/>
    <p:sldId id="494" r:id="rId9"/>
    <p:sldId id="647" r:id="rId10"/>
    <p:sldId id="645" r:id="rId11"/>
    <p:sldId id="497" r:id="rId12"/>
    <p:sldId id="498" r:id="rId13"/>
    <p:sldId id="499" r:id="rId14"/>
    <p:sldId id="646" r:id="rId15"/>
    <p:sldId id="639" r:id="rId16"/>
    <p:sldId id="636" r:id="rId17"/>
    <p:sldId id="638" r:id="rId18"/>
    <p:sldId id="640" r:id="rId19"/>
    <p:sldId id="641" r:id="rId20"/>
    <p:sldId id="642" r:id="rId21"/>
    <p:sldId id="643" r:id="rId22"/>
    <p:sldId id="644" r:id="rId23"/>
    <p:sldId id="298" r:id="rId24"/>
    <p:sldId id="648" r:id="rId25"/>
    <p:sldId id="649" r:id="rId26"/>
    <p:sldId id="650" r:id="rId27"/>
    <p:sldId id="652" r:id="rId28"/>
    <p:sldId id="657" r:id="rId29"/>
    <p:sldId id="658" r:id="rId30"/>
    <p:sldId id="653" r:id="rId31"/>
    <p:sldId id="651" r:id="rId32"/>
    <p:sldId id="489" r:id="rId33"/>
    <p:sldId id="623" r:id="rId34"/>
    <p:sldId id="267" r:id="rId35"/>
    <p:sldId id="275" r:id="rId36"/>
    <p:sldId id="268" r:id="rId37"/>
    <p:sldId id="279"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00AF5C8-00D9-4AE2-95E5-E66505DF4034}">
          <p14:sldIdLst>
            <p14:sldId id="278"/>
          </p14:sldIdLst>
        </p14:section>
        <p14:section name="Safe Architecture" id="{AF383375-11CB-4712-95D6-8D6556F772B9}">
          <p14:sldIdLst>
            <p14:sldId id="490"/>
            <p14:sldId id="491"/>
            <p14:sldId id="492"/>
            <p14:sldId id="285"/>
            <p14:sldId id="493"/>
            <p14:sldId id="495"/>
            <p14:sldId id="494"/>
            <p14:sldId id="647"/>
          </p14:sldIdLst>
        </p14:section>
        <p14:section name="Good old batch job" id="{7E211AEE-6CF1-401C-9086-FBA928856A34}">
          <p14:sldIdLst>
            <p14:sldId id="645"/>
            <p14:sldId id="497"/>
            <p14:sldId id="498"/>
            <p14:sldId id="499"/>
            <p14:sldId id="646"/>
          </p14:sldIdLst>
        </p14:section>
        <p14:section name="Rethink" id="{8566443B-A3D2-45F4-8EC3-C769570D09E6}">
          <p14:sldIdLst>
            <p14:sldId id="639"/>
            <p14:sldId id="636"/>
            <p14:sldId id="638"/>
            <p14:sldId id="640"/>
            <p14:sldId id="641"/>
            <p14:sldId id="642"/>
            <p14:sldId id="643"/>
            <p14:sldId id="644"/>
          </p14:sldIdLst>
        </p14:section>
        <p14:section name="Messaging" id="{876C218E-521B-4392-A9F5-0C5C2E3F2B7A}">
          <p14:sldIdLst>
            <p14:sldId id="298"/>
            <p14:sldId id="648"/>
            <p14:sldId id="649"/>
            <p14:sldId id="650"/>
            <p14:sldId id="652"/>
            <p14:sldId id="657"/>
            <p14:sldId id="658"/>
            <p14:sldId id="653"/>
            <p14:sldId id="651"/>
          </p14:sldIdLst>
        </p14:section>
        <p14:section name="Q &amp; A" id="{EC3F6F94-2D82-4EB0-B8B3-D1EDFDD37945}">
          <p14:sldIdLst>
            <p14:sldId id="489"/>
            <p14:sldId id="623"/>
            <p14:sldId id="267"/>
            <p14:sldId id="275"/>
            <p14:sldId id="268"/>
            <p14:sldId id="27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DC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15" autoAdjust="0"/>
    <p:restoredTop sz="47672" autoAdjust="0"/>
  </p:normalViewPr>
  <p:slideViewPr>
    <p:cSldViewPr snapToGrid="0">
      <p:cViewPr varScale="1">
        <p:scale>
          <a:sx n="63" d="100"/>
          <a:sy n="63" d="100"/>
        </p:scale>
        <p:origin x="3189" y="58"/>
      </p:cViewPr>
      <p:guideLst/>
    </p:cSldViewPr>
  </p:slideViewPr>
  <p:notesTextViewPr>
    <p:cViewPr>
      <p:scale>
        <a:sx n="200" d="100"/>
        <a:sy n="200" d="100"/>
      </p:scale>
      <p:origin x="0" y="0"/>
    </p:cViewPr>
  </p:notesTextViewPr>
  <p:sorterViewPr>
    <p:cViewPr>
      <p:scale>
        <a:sx n="100" d="100"/>
        <a:sy n="100" d="100"/>
      </p:scale>
      <p:origin x="0" y="-17324"/>
    </p:cViewPr>
  </p:sorterViewPr>
  <p:notesViewPr>
    <p:cSldViewPr snapToGrid="0">
      <p:cViewPr varScale="1">
        <p:scale>
          <a:sx n="161" d="100"/>
          <a:sy n="161" d="100"/>
        </p:scale>
        <p:origin x="5124" y="11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image1.png>
</file>

<file path=ppt/media/image10.png>
</file>

<file path=ppt/media/image11.png>
</file>

<file path=ppt/media/image12.gif>
</file>

<file path=ppt/media/image13.gif>
</file>

<file path=ppt/media/image14.png>
</file>

<file path=ppt/media/image15.jpeg>
</file>

<file path=ppt/media/image2.gif>
</file>

<file path=ppt/media/image3.png>
</file>

<file path=ppt/media/image4.gif>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87070D-87AF-4443-8990-425EA27CC244}" type="datetimeFigureOut">
              <a:rPr lang="de-CH" smtClean="0"/>
              <a:t>14.05.2019</a:t>
            </a:fld>
            <a:endParaRPr lang="de-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CA07FD-5BD5-4529-84B0-48DD2C561176}" type="slidenum">
              <a:rPr lang="de-CH" smtClean="0"/>
              <a:t>‹#›</a:t>
            </a:fld>
            <a:endParaRPr lang="de-CH"/>
          </a:p>
        </p:txBody>
      </p:sp>
    </p:spTree>
    <p:extLst>
      <p:ext uri="{BB962C8B-B14F-4D97-AF65-F5344CB8AC3E}">
        <p14:creationId xmlns:p14="http://schemas.microsoft.com/office/powerpoint/2010/main" val="213224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Sometimes there are days I wish I could turn back time and undo some things to pretend they never happened. Almost like git rebase for time.</a:t>
            </a:r>
          </a:p>
          <a:p>
            <a:endParaRPr lang="en-US" baseline="0" dirty="0"/>
          </a:p>
          <a:p>
            <a:r>
              <a:rPr lang="en-US" baseline="0" dirty="0"/>
              <a:t>1927 a British astronomer called Arthur Eddington came up with a concept called “arrow of time”. The concept he posited described the time as unidirectional or asymmetric or always flowing in one obvious direction. But we don’t have to be fancy astronomers to grasp the concept of time</a:t>
            </a:r>
          </a:p>
          <a:p>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We all understand quite early in our life’s that time is constantly flowing in one direction and there is no turning back. Except when we implement time based business requirements we have a tendency to look back in time and believe that’s the only way to go.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Today I will take you through a journey of time and explore how traditional approaches sometimes fail, what alternatives we can leverage and how we can use durable timeouts to predict the future.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But first I have some shocking news for you</a:t>
            </a:r>
          </a:p>
          <a:p>
            <a:endParaRPr lang="en-US" baseline="0" dirty="0"/>
          </a:p>
        </p:txBody>
      </p:sp>
      <p:sp>
        <p:nvSpPr>
          <p:cNvPr id="4" name="Slide Number Placeholder 3"/>
          <p:cNvSpPr>
            <a:spLocks noGrp="1"/>
          </p:cNvSpPr>
          <p:nvPr>
            <p:ph type="sldNum" sz="quarter" idx="10"/>
          </p:nvPr>
        </p:nvSpPr>
        <p:spPr/>
        <p:txBody>
          <a:bodyPr/>
          <a:lstStyle/>
          <a:p>
            <a:fld id="{9BCA07FD-5BD5-4529-84B0-48DD2C561176}" type="slidenum">
              <a:rPr lang="de-CH" smtClean="0"/>
              <a:t>1</a:t>
            </a:fld>
            <a:endParaRPr lang="de-CH"/>
          </a:p>
        </p:txBody>
      </p:sp>
    </p:spTree>
    <p:extLst>
      <p:ext uri="{BB962C8B-B14F-4D97-AF65-F5344CB8AC3E}">
        <p14:creationId xmlns:p14="http://schemas.microsoft.com/office/powerpoint/2010/main" val="12611662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Batch jobs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Something that would run nightly back somebody comes along Yanks, a lever and the machine starts humming.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if it goes to the database and a whole bunch of data crunching stuff. A lot of reading and writing of data.</a:t>
            </a:r>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10</a:t>
            </a:fld>
            <a:endParaRPr lang="de-CH"/>
          </a:p>
        </p:txBody>
      </p:sp>
    </p:spTree>
    <p:extLst>
      <p:ext uri="{BB962C8B-B14F-4D97-AF65-F5344CB8AC3E}">
        <p14:creationId xmlns:p14="http://schemas.microsoft.com/office/powerpoint/2010/main" val="32418774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Here's a code that might look like something like that,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code</a:t>
            </a:r>
          </a:p>
        </p:txBody>
      </p:sp>
      <p:sp>
        <p:nvSpPr>
          <p:cNvPr id="4" name="Slide Number Placeholder 3"/>
          <p:cNvSpPr>
            <a:spLocks noGrp="1"/>
          </p:cNvSpPr>
          <p:nvPr>
            <p:ph type="sldNum" sz="quarter" idx="10"/>
          </p:nvPr>
        </p:nvSpPr>
        <p:spPr/>
        <p:txBody>
          <a:bodyPr/>
          <a:lstStyle/>
          <a:p>
            <a:fld id="{59E9685D-E391-4BCC-987B-6FB0218A8DB9}" type="slidenum">
              <a:rPr lang="en-US" smtClean="0"/>
              <a:t>11</a:t>
            </a:fld>
            <a:endParaRPr lang="en-US"/>
          </a:p>
        </p:txBody>
      </p:sp>
    </p:spTree>
    <p:extLst>
      <p:ext uri="{BB962C8B-B14F-4D97-AF65-F5344CB8AC3E}">
        <p14:creationId xmlns:p14="http://schemas.microsoft.com/office/powerpoint/2010/main" val="23563311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we've got some scheduled job</a:t>
            </a:r>
          </a:p>
          <a:p>
            <a:r>
              <a:rPr lang="en-US" dirty="0"/>
              <a:t>that's invoked in the nightly batch and what it's doing</a:t>
            </a:r>
          </a:p>
          <a:p>
            <a:r>
              <a:rPr lang="en-US" dirty="0"/>
              <a:t>is fairly simple just going and looking up.</a:t>
            </a:r>
          </a:p>
          <a:p>
            <a:r>
              <a:rPr lang="en-US" dirty="0"/>
              <a:t>These types of orders and then saving some sort of flag on the entity.</a:t>
            </a:r>
          </a:p>
          <a:p>
            <a:r>
              <a:rPr lang="en-US" dirty="0"/>
              <a:t>Doing Alright this customer now should be given a discount.</a:t>
            </a:r>
          </a:p>
          <a:p>
            <a:r>
              <a:rPr lang="en-US" dirty="0"/>
              <a:t>The problem with that is that we have this sort of reset problem.</a:t>
            </a:r>
          </a:p>
        </p:txBody>
      </p:sp>
      <p:sp>
        <p:nvSpPr>
          <p:cNvPr id="4" name="Slide Number Placeholder 3"/>
          <p:cNvSpPr>
            <a:spLocks noGrp="1"/>
          </p:cNvSpPr>
          <p:nvPr>
            <p:ph type="sldNum" sz="quarter" idx="5"/>
          </p:nvPr>
        </p:nvSpPr>
        <p:spPr/>
        <p:txBody>
          <a:bodyPr/>
          <a:lstStyle/>
          <a:p>
            <a:fld id="{9BCA07FD-5BD5-4529-84B0-48DD2C561176}" type="slidenum">
              <a:rPr lang="de-CH" smtClean="0"/>
              <a:t>12</a:t>
            </a:fld>
            <a:endParaRPr lang="de-CH"/>
          </a:p>
        </p:txBody>
      </p:sp>
    </p:spTree>
    <p:extLst>
      <p:ext uri="{BB962C8B-B14F-4D97-AF65-F5344CB8AC3E}">
        <p14:creationId xmlns:p14="http://schemas.microsoft.com/office/powerpoint/2010/main" val="37031655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dirty="0"/>
              <a:t>And then in terms of the order logic to order logic is simpler. Now we just check that give discounts this is a customer dot give discount.</a:t>
            </a:r>
          </a:p>
          <a:p>
            <a:r>
              <a:rPr lang="en-GB" dirty="0"/>
              <a:t>So this is how we use to approach these types of logic.</a:t>
            </a:r>
          </a:p>
          <a:p>
            <a:r>
              <a:rPr lang="en-GB" dirty="0"/>
              <a:t>You know anytime you need to do a big historical type of data crunching you did, that offline you store. The results in some sort of Boolean values or other rolled up aggregate values and then in the real time environment,</a:t>
            </a:r>
          </a:p>
          <a:p>
            <a:r>
              <a:rPr lang="en-GB" dirty="0"/>
              <a:t>you just check those values.</a:t>
            </a:r>
          </a:p>
          <a:p>
            <a:r>
              <a:rPr lang="en-GB" dirty="0"/>
              <a:t>The problem with this and it was a real business problem is that once again. If we had 2 users coming to us in this case.</a:t>
            </a:r>
          </a:p>
          <a:p>
            <a:r>
              <a:rPr lang="en-GB" dirty="0"/>
              <a:t>It's not clicking the button at the same time in this case, it's actually clicking the button on the same day.</a:t>
            </a:r>
          </a:p>
          <a:p>
            <a:r>
              <a:rPr lang="en-GB" dirty="0"/>
              <a:t>And if we have 2 customers or 2 users from the same account.</a:t>
            </a:r>
          </a:p>
          <a:p>
            <a:r>
              <a:rPr lang="en-GB" dirty="0"/>
              <a:t>Coming to our site, both of them submitting an order.</a:t>
            </a:r>
          </a:p>
          <a:p>
            <a:r>
              <a:rPr lang="en-GB" dirty="0"/>
              <a:t>Then, ultimately, we're saying no sorry if you want to get a discount come back tomorrow. You realize how ridiculous that sound if you are a customer, saying no if you make your purchased today. You don't get a discount.</a:t>
            </a:r>
          </a:p>
          <a:p>
            <a:r>
              <a:rPr lang="en-GB" dirty="0"/>
              <a:t>But if you come back tomorrow. I'll give you a discount.</a:t>
            </a:r>
          </a:p>
          <a:p>
            <a:r>
              <a:rPr lang="en-GB" dirty="0"/>
              <a:t>What’s even worse is that with batch jobs the more successful we are with our business the longer the runtime of the jobs becomes. Our business success is the batch jobs undoing</a:t>
            </a:r>
          </a:p>
          <a:p>
            <a:r>
              <a:rPr lang="en-GB" dirty="0"/>
              <a:t>So it's understandable why businesses all over the world are moving away from these type of batch jobs. It doesn't workout that well and that leads us back</a:t>
            </a:r>
          </a:p>
          <a:p>
            <a:r>
              <a:rPr lang="en-GB" dirty="0"/>
              <a:t>to this type of logic now this shortens downs, the problem.</a:t>
            </a:r>
          </a:p>
          <a:p>
            <a:r>
              <a:rPr lang="en-GB" dirty="0"/>
              <a:t>At least with regards to the discounts.</a:t>
            </a:r>
          </a:p>
        </p:txBody>
      </p:sp>
      <p:sp>
        <p:nvSpPr>
          <p:cNvPr id="4" name="Foliennummernplatzhalter 3"/>
          <p:cNvSpPr>
            <a:spLocks noGrp="1"/>
          </p:cNvSpPr>
          <p:nvPr>
            <p:ph type="sldNum" sz="quarter" idx="5"/>
          </p:nvPr>
        </p:nvSpPr>
        <p:spPr/>
        <p:txBody>
          <a:bodyPr/>
          <a:lstStyle/>
          <a:p>
            <a:fld id="{9BCA07FD-5BD5-4529-84B0-48DD2C561176}" type="slidenum">
              <a:rPr lang="de-CH" smtClean="0"/>
              <a:t>13</a:t>
            </a:fld>
            <a:endParaRPr lang="de-CH"/>
          </a:p>
        </p:txBody>
      </p:sp>
    </p:spTree>
    <p:extLst>
      <p:ext uri="{BB962C8B-B14F-4D97-AF65-F5344CB8AC3E}">
        <p14:creationId xmlns:p14="http://schemas.microsoft.com/office/powerpoint/2010/main" val="41920888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bigger issue is that once again we have a consistency problem. And in order to solve it we need to </a:t>
            </a:r>
            <a:endParaRPr lang="de-CH" dirty="0"/>
          </a:p>
        </p:txBody>
      </p:sp>
      <p:sp>
        <p:nvSpPr>
          <p:cNvPr id="4" name="Slide Number Placeholder 3"/>
          <p:cNvSpPr>
            <a:spLocks noGrp="1"/>
          </p:cNvSpPr>
          <p:nvPr>
            <p:ph type="sldNum" sz="quarter" idx="5"/>
          </p:nvPr>
        </p:nvSpPr>
        <p:spPr/>
        <p:txBody>
          <a:bodyPr/>
          <a:lstStyle/>
          <a:p>
            <a:fld id="{9BCA07FD-5BD5-4529-84B0-48DD2C561176}" type="slidenum">
              <a:rPr lang="de-CH" smtClean="0"/>
              <a:t>14</a:t>
            </a:fld>
            <a:endParaRPr lang="de-CH"/>
          </a:p>
        </p:txBody>
      </p:sp>
    </p:spTree>
    <p:extLst>
      <p:ext uri="{BB962C8B-B14F-4D97-AF65-F5344CB8AC3E}">
        <p14:creationId xmlns:p14="http://schemas.microsoft.com/office/powerpoint/2010/main" val="19384982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lot of our traditional domain models in a parallel</a:t>
            </a:r>
          </a:p>
          <a:p>
            <a:r>
              <a:rPr lang="en-US" dirty="0"/>
              <a:t>collaborative type of world are defective by design.</a:t>
            </a:r>
          </a:p>
          <a:p>
            <a:r>
              <a:rPr lang="en-US" dirty="0"/>
              <a:t>Thing is we can do better.</a:t>
            </a:r>
          </a:p>
          <a:p>
            <a:r>
              <a:rPr lang="en-US" dirty="0"/>
              <a:t>We can do a whole lot better,</a:t>
            </a:r>
          </a:p>
          <a:p>
            <a:r>
              <a:rPr lang="en-US" dirty="0"/>
              <a:t>but it requires us to think about software and think</a:t>
            </a:r>
          </a:p>
          <a:p>
            <a:r>
              <a:rPr lang="en-US" dirty="0"/>
              <a:t>about requirements in a slightly different way so.</a:t>
            </a:r>
          </a:p>
          <a:p>
            <a:endParaRPr lang="en-US" dirty="0"/>
          </a:p>
          <a:p>
            <a:r>
              <a:rPr lang="en-US" dirty="0"/>
              <a:t>The hinge in dealing with software in parallel type of</a:t>
            </a:r>
          </a:p>
          <a:p>
            <a:r>
              <a:rPr lang="en-US" dirty="0"/>
              <a:t>software is exactly that it's that concept of time.</a:t>
            </a:r>
          </a:p>
          <a:p>
            <a:r>
              <a:rPr lang="en-US" dirty="0"/>
              <a:t>It's rethinking the arrow of time and how we program</a:t>
            </a:r>
          </a:p>
          <a:p>
            <a:r>
              <a:rPr lang="en-US" dirty="0"/>
              <a:t>with it.</a:t>
            </a:r>
          </a:p>
          <a:p>
            <a:r>
              <a:rPr lang="en-US" dirty="0"/>
              <a:t>So the traditional requirement that we said was Alright.</a:t>
            </a:r>
          </a:p>
        </p:txBody>
      </p:sp>
      <p:sp>
        <p:nvSpPr>
          <p:cNvPr id="4" name="Slide Number Placeholder 3"/>
          <p:cNvSpPr>
            <a:spLocks noGrp="1"/>
          </p:cNvSpPr>
          <p:nvPr>
            <p:ph type="sldNum" sz="quarter" idx="5"/>
          </p:nvPr>
        </p:nvSpPr>
        <p:spPr/>
        <p:txBody>
          <a:bodyPr/>
          <a:lstStyle/>
          <a:p>
            <a:fld id="{9BCA07FD-5BD5-4529-84B0-48DD2C561176}" type="slidenum">
              <a:rPr lang="de-CH" smtClean="0"/>
              <a:t>15</a:t>
            </a:fld>
            <a:endParaRPr lang="de-CH"/>
          </a:p>
        </p:txBody>
      </p:sp>
    </p:spTree>
    <p:extLst>
      <p:ext uri="{BB962C8B-B14F-4D97-AF65-F5344CB8AC3E}">
        <p14:creationId xmlns:p14="http://schemas.microsoft.com/office/powerpoint/2010/main" val="28925071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got this stream of orders that are coming into our system. And whenever we get an order we look back in</a:t>
            </a:r>
          </a:p>
          <a:p>
            <a:r>
              <a:rPr lang="en-US" dirty="0"/>
              <a:t>time, 7 days or whatever the requirement is sum up.</a:t>
            </a:r>
          </a:p>
          <a:p>
            <a:r>
              <a:rPr lang="en-US" dirty="0"/>
              <a:t>The total value of orders in that period of time and if the value is greater than 500 and some odd dollars.</a:t>
            </a:r>
          </a:p>
          <a:p>
            <a:r>
              <a:rPr lang="en-US" dirty="0"/>
              <a:t>Then they get a discount and we mentioned the problem was if we have 2 things happening at the same time, we can end up with an inconsistent value.</a:t>
            </a:r>
          </a:p>
          <a:p>
            <a:r>
              <a:rPr lang="en-US" dirty="0"/>
              <a:t>We can achieve the same result instead of looking backwards in time looking forwards in time.</a:t>
            </a:r>
          </a:p>
          <a:p>
            <a:r>
              <a:rPr lang="en-US" dirty="0"/>
              <a:t>Which seems a little bit unusual?</a:t>
            </a:r>
          </a:p>
          <a:p>
            <a:r>
              <a:rPr lang="en-US" dirty="0"/>
              <a:t>How can you predict the future thing is you can’t predict the future but you can?</a:t>
            </a:r>
          </a:p>
          <a:p>
            <a:r>
              <a:rPr lang="en-US" dirty="0"/>
              <a:t>Fold the future into your programming now and let me explain how you do that logically so when we get an order ultimately what we're interested in is the last 7 day. Total instead of calculating that.</a:t>
            </a:r>
          </a:p>
          <a:p>
            <a:r>
              <a:rPr lang="en-US" dirty="0"/>
              <a:t>You know at the time of the order.</a:t>
            </a:r>
          </a:p>
          <a:p>
            <a:r>
              <a:rPr lang="en-US" dirty="0"/>
              <a:t>We can turn that around and say actually let's introduce that concept into our domain itself.</a:t>
            </a:r>
          </a:p>
          <a:p>
            <a:r>
              <a:rPr lang="en-US" dirty="0"/>
              <a:t>A customer has a 7 day running total of orders because ultimately that's what the business is telling us it’s talking about the last 7 days?</a:t>
            </a:r>
            <a:endParaRPr lang="en-GB" dirty="0"/>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16</a:t>
            </a:fld>
            <a:endParaRPr lang="en-US"/>
          </a:p>
        </p:txBody>
      </p:sp>
    </p:spTree>
    <p:extLst>
      <p:ext uri="{BB962C8B-B14F-4D97-AF65-F5344CB8AC3E}">
        <p14:creationId xmlns:p14="http://schemas.microsoft.com/office/powerpoint/2010/main" val="200236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we're doing is we're just making that explicit so when we get $300 order?</a:t>
            </a:r>
          </a:p>
          <a:p>
            <a:r>
              <a:rPr lang="en-US" dirty="0"/>
              <a:t>What we're saying is Alright. The 7 day running total is $300 but. That needs to be decrement, in 7 days in the future.</a:t>
            </a:r>
          </a:p>
          <a:p>
            <a:r>
              <a:rPr lang="en-US" dirty="0"/>
              <a:t>In essence, we want to send data to ourselves 7 days from now saying, You know you need to decrement the 7 day running total 7 days from now.</a:t>
            </a:r>
          </a:p>
          <a:p>
            <a:r>
              <a:rPr lang="en-US" dirty="0"/>
              <a:t>And as we get this dream of orders that are coming in and we say OK now we increment it by $300 now. And we throw information into the future, and saying decrement it by another $300 then.</a:t>
            </a:r>
          </a:p>
          <a:p>
            <a:r>
              <a:rPr lang="en-US" dirty="0"/>
              <a:t>And as we keep on going you aggregate the data that we need so that we have a current running total.</a:t>
            </a:r>
          </a:p>
          <a:p>
            <a:r>
              <a:rPr lang="en-US" dirty="0"/>
              <a:t>That's telling us OK. Now it's $300.</a:t>
            </a:r>
          </a:p>
          <a:p>
            <a:r>
              <a:rPr lang="en-US" dirty="0"/>
              <a:t>Now it’s $600 etc. And as we catch up to ourselves in time.</a:t>
            </a:r>
          </a:p>
          <a:p>
            <a:r>
              <a:rPr lang="en-US" dirty="0"/>
              <a:t>Then we need to have that kind of wake up call saying Hey look. It's been 7 days since order number one say, Oh, OK, then what I need to do. Is to decrement it down to 300 OK?</a:t>
            </a:r>
          </a:p>
          <a:p>
            <a:r>
              <a:rPr lang="en-US" dirty="0"/>
              <a:t>It's been 7 it's been 7 days since order number 2 Alright.</a:t>
            </a:r>
          </a:p>
          <a:p>
            <a:r>
              <a:rPr lang="en-US" dirty="0"/>
              <a:t>Let's decrement that one down as well.</a:t>
            </a:r>
          </a:p>
          <a:p>
            <a:r>
              <a:rPr lang="en-US" dirty="0"/>
              <a:t>The difference here is that like I said instead of looking back in time. We look forward in time.</a:t>
            </a:r>
          </a:p>
          <a:p>
            <a:r>
              <a:rPr lang="en-US" dirty="0"/>
              <a:t>So as we're modeling this as new orders are coming in. We're doing. That same type of behavior over and over and over again, so that when we finally arrive at a specific order.</a:t>
            </a:r>
          </a:p>
          <a:p>
            <a:r>
              <a:rPr lang="en-US" dirty="0"/>
              <a:t>We're not actually doing a query. We're not doing historical look up. But rather we've folded the history into our current state. But we've done that in a highly consistent way.</a:t>
            </a:r>
          </a:p>
          <a:p>
            <a:r>
              <a:rPr lang="en-US" dirty="0"/>
              <a:t>The reason that we've done it in a highly consistent way is that what we've done is we've in essence created call it an upside down anti-batch job.</a:t>
            </a:r>
          </a:p>
          <a:p>
            <a:r>
              <a:rPr lang="en-US" dirty="0"/>
              <a:t>So remember the code that we have with our bad job where we said no over here, we're going to have a customer.</a:t>
            </a:r>
          </a:p>
          <a:p>
            <a:r>
              <a:rPr lang="en-US" dirty="0"/>
              <a:t>That has some sort of give discount equals true value.</a:t>
            </a:r>
          </a:p>
          <a:p>
            <a:r>
              <a:rPr lang="en-US" dirty="0"/>
              <a:t>We rolled up some state and we put it in the customer. We're doing the same thing here.</a:t>
            </a:r>
          </a:p>
          <a:p>
            <a:r>
              <a:rPr lang="en-US" dirty="0"/>
              <a:t>We're rolling up some state and pudding it in the customer. The important thing is that when we're dealing with a</a:t>
            </a:r>
          </a:p>
          <a:p>
            <a:r>
              <a:rPr lang="en-US" dirty="0"/>
              <a:t>customer or something like that? What we can say is well. Now we have a specific entity that has specific data.</a:t>
            </a:r>
          </a:p>
          <a:p>
            <a:r>
              <a:rPr lang="en-US" dirty="0"/>
              <a:t>This is one row. In the database. Databases can guarantee us full transactional consistency at the level of a single row.</a:t>
            </a:r>
          </a:p>
          <a:p>
            <a:r>
              <a:rPr lang="en-US" dirty="0"/>
              <a:t>Others if we have 2 things that are happening at the same time, one of them wants to submit a new order and another one is dealing with a timeout.</a:t>
            </a:r>
          </a:p>
          <a:p>
            <a:r>
              <a:rPr lang="en-US" dirty="0"/>
              <a:t>Then ultimately that bid is going to lock on that single row.</a:t>
            </a:r>
          </a:p>
          <a:p>
            <a:r>
              <a:rPr lang="en-US" dirty="0"/>
              <a:t>That, in essence is the trick of an aggregate root to design your logic in such a way that all transactions are touching just a single row a single entity.</a:t>
            </a:r>
          </a:p>
          <a:p>
            <a:r>
              <a:rPr lang="en-US" dirty="0"/>
              <a:t>However, in terms of programming this requires something that we don't really have.</a:t>
            </a:r>
            <a:endParaRPr lang="en-GB" dirty="0"/>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17</a:t>
            </a:fld>
            <a:endParaRPr lang="en-US"/>
          </a:p>
        </p:txBody>
      </p:sp>
    </p:spTree>
    <p:extLst>
      <p:ext uri="{BB962C8B-B14F-4D97-AF65-F5344CB8AC3E}">
        <p14:creationId xmlns:p14="http://schemas.microsoft.com/office/powerpoint/2010/main" val="32648493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way to program time</a:t>
            </a:r>
          </a:p>
          <a:p>
            <a:r>
              <a:rPr lang="en-US" dirty="0"/>
              <a:t>An you know system threading timer.</a:t>
            </a:r>
          </a:p>
          <a:p>
            <a:r>
              <a:rPr lang="en-US" dirty="0"/>
              <a:t>Not such a good idea is it.</a:t>
            </a:r>
          </a:p>
          <a:p>
            <a:r>
              <a:rPr lang="en-US" dirty="0"/>
              <a:t>The problem with those types of in memory timers is</a:t>
            </a:r>
          </a:p>
          <a:p>
            <a:r>
              <a:rPr lang="en-US" dirty="0"/>
              <a:t>that if our machine crashes.</a:t>
            </a:r>
          </a:p>
          <a:p>
            <a:r>
              <a:rPr lang="en-US" dirty="0"/>
              <a:t>Well, it won't remember that,</a:t>
            </a:r>
          </a:p>
          <a:p>
            <a:r>
              <a:rPr lang="en-US" dirty="0"/>
              <a:t>it needs to decrement the value in 7 days.</a:t>
            </a:r>
          </a:p>
          <a:p>
            <a:r>
              <a:rPr lang="en-US" dirty="0"/>
              <a:t>So we need a highly reliable durable transactional way of</a:t>
            </a:r>
          </a:p>
          <a:p>
            <a:r>
              <a:rPr lang="en-US" dirty="0"/>
              <a:t>dealing with time,</a:t>
            </a:r>
          </a:p>
          <a:p>
            <a:r>
              <a:rPr lang="en-US" dirty="0"/>
              <a:t>so that no matter what happens in our system.</a:t>
            </a:r>
          </a:p>
          <a:p>
            <a:r>
              <a:rPr lang="en-US" dirty="0"/>
              <a:t>We won't lose that information.</a:t>
            </a:r>
          </a:p>
          <a:p>
            <a:r>
              <a:rPr lang="en-US" dirty="0"/>
              <a:t>Once we have all of this kind of stuff then</a:t>
            </a:r>
          </a:p>
          <a:p>
            <a:r>
              <a:rPr lang="en-US" dirty="0"/>
              <a:t>will be in a situation where you can say all</a:t>
            </a:r>
          </a:p>
          <a:p>
            <a:r>
              <a:rPr lang="en-US" dirty="0"/>
              <a:t>right now, we can build real aggregate roots.</a:t>
            </a:r>
          </a:p>
          <a:p>
            <a:endParaRPr lang="en-US" dirty="0"/>
          </a:p>
          <a:p>
            <a:r>
              <a:rPr lang="en-US" dirty="0"/>
              <a:t>One way of achieving that is to leverage our durable scheduler that we might already have in place from the good old days of executing batch jobs</a:t>
            </a:r>
          </a:p>
        </p:txBody>
      </p:sp>
      <p:sp>
        <p:nvSpPr>
          <p:cNvPr id="4" name="Slide Number Placeholder 3"/>
          <p:cNvSpPr>
            <a:spLocks noGrp="1"/>
          </p:cNvSpPr>
          <p:nvPr>
            <p:ph type="sldNum" sz="quarter" idx="5"/>
          </p:nvPr>
        </p:nvSpPr>
        <p:spPr/>
        <p:txBody>
          <a:bodyPr/>
          <a:lstStyle/>
          <a:p>
            <a:fld id="{9BCA07FD-5BD5-4529-84B0-48DD2C561176}" type="slidenum">
              <a:rPr lang="de-CH" smtClean="0"/>
              <a:t>18</a:t>
            </a:fld>
            <a:endParaRPr lang="de-CH"/>
          </a:p>
        </p:txBody>
      </p:sp>
    </p:spTree>
    <p:extLst>
      <p:ext uri="{BB962C8B-B14F-4D97-AF65-F5344CB8AC3E}">
        <p14:creationId xmlns:p14="http://schemas.microsoft.com/office/powerpoint/2010/main" val="20917293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3</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code</a:t>
            </a:r>
          </a:p>
        </p:txBody>
      </p:sp>
      <p:sp>
        <p:nvSpPr>
          <p:cNvPr id="4" name="Slide Number Placeholder 3"/>
          <p:cNvSpPr>
            <a:spLocks noGrp="1"/>
          </p:cNvSpPr>
          <p:nvPr>
            <p:ph type="sldNum" sz="quarter" idx="10"/>
          </p:nvPr>
        </p:nvSpPr>
        <p:spPr/>
        <p:txBody>
          <a:bodyPr/>
          <a:lstStyle/>
          <a:p>
            <a:fld id="{59E9685D-E391-4BCC-987B-6FB0218A8DB9}" type="slidenum">
              <a:rPr lang="en-US" smtClean="0"/>
              <a:t>19</a:t>
            </a:fld>
            <a:endParaRPr lang="en-US"/>
          </a:p>
        </p:txBody>
      </p:sp>
    </p:spTree>
    <p:extLst>
      <p:ext uri="{BB962C8B-B14F-4D97-AF65-F5344CB8AC3E}">
        <p14:creationId xmlns:p14="http://schemas.microsoft.com/office/powerpoint/2010/main" val="4115480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(click)</a:t>
            </a:r>
          </a:p>
          <a:p>
            <a:r>
              <a:rPr lang="en-US" dirty="0"/>
              <a:t>Thanks Captain obvious for this piece of advise</a:t>
            </a:r>
          </a:p>
          <a:p>
            <a:r>
              <a:rPr lang="en-US" dirty="0"/>
              <a:t>(click)</a:t>
            </a:r>
          </a:p>
          <a:p>
            <a:r>
              <a:rPr lang="en-US" dirty="0"/>
              <a:t>Jokes aside when working with clients I see people end up making the same kinds of mistakes repeatedly or more accurately the symptoms are the same. </a:t>
            </a:r>
          </a:p>
          <a:p>
            <a:r>
              <a:rPr lang="en-US" dirty="0"/>
              <a:t>The way that people make mistakes is very different each time so most of it has to do with business logic, so with regards to business logic.</a:t>
            </a:r>
          </a:p>
          <a:p>
            <a:r>
              <a:rPr lang="en-US" dirty="0"/>
              <a:t>I think it's fair to say that all of us in our systems have some kind of complicated business logic. But I want to talk about a specific kind.</a:t>
            </a:r>
          </a:p>
          <a:p>
            <a:r>
              <a:rPr lang="en-US" dirty="0"/>
              <a:t>The kind that involves both commands and queries. </a:t>
            </a:r>
          </a:p>
          <a:p>
            <a:endParaRPr lang="en-US" dirty="0"/>
          </a:p>
          <a:p>
            <a:r>
              <a:rPr lang="en-US" dirty="0"/>
              <a:t>So who is a part of their business logic: sometimes has to look up some additional data?</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2</a:t>
            </a:fld>
            <a:endParaRPr lang="de-CH"/>
          </a:p>
        </p:txBody>
      </p:sp>
    </p:spTree>
    <p:extLst>
      <p:ext uri="{BB962C8B-B14F-4D97-AF65-F5344CB8AC3E}">
        <p14:creationId xmlns:p14="http://schemas.microsoft.com/office/powerpoint/2010/main" val="27712684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could see in the demo while this works nicely and also durably saves running total decreases in </a:t>
            </a:r>
            <a:r>
              <a:rPr lang="en-US" dirty="0" err="1"/>
              <a:t>hangfire</a:t>
            </a:r>
            <a:r>
              <a:rPr lang="en-US" dirty="0"/>
              <a:t> the more orders we get the more we end up overloading an infrastructure which is not really built for this type of activity. </a:t>
            </a:r>
          </a:p>
          <a:p>
            <a:endParaRPr lang="en-US" dirty="0"/>
          </a:p>
          <a:p>
            <a:r>
              <a:rPr lang="en-US" dirty="0"/>
              <a:t>Furthermore because we are directly modifying the running total in the transaction of the controller it is possible that we end up with concurrency conflicts caused either from the customer ordering a lot of stuff or the running total being decreased while we are trying to add the current total of an order to the running total. Now we are forced to add retry patterns to the client calls as well as to the scheduler infrastructure. Given that the scheduler infrastructure is durable that’s fine but the HTTP client calls are not really durable. So we effectively end up building a poor mans queuing infrastructure on top of HTTP in memory with retries.</a:t>
            </a:r>
          </a:p>
          <a:p>
            <a:endParaRPr lang="en-US" dirty="0"/>
          </a:p>
          <a:p>
            <a:r>
              <a:rPr lang="en-US" dirty="0"/>
              <a:t>Because with RPC all of the queues are effectively in memory! A lot of stuff waiting to be processed. And messages are stored on disk, and we have more and cheaper disks than memory.</a:t>
            </a:r>
          </a:p>
          <a:p>
            <a:endParaRPr lang="en-US" dirty="0"/>
          </a:p>
          <a:p>
            <a:r>
              <a:rPr lang="en-US" dirty="0"/>
              <a:t>Because of the RPC call chain when ever the latency between the DB and the backend was slow or there was a concurrent update on a row those effects rippled through the </a:t>
            </a:r>
            <a:r>
              <a:rPr lang="en-US" dirty="0" err="1"/>
              <a:t>callstack</a:t>
            </a:r>
            <a:r>
              <a:rPr lang="en-US" dirty="0"/>
              <a:t> to the issuer of the call, which is the front-end. </a:t>
            </a:r>
          </a:p>
          <a:p>
            <a:r>
              <a:rPr lang="en-US" dirty="0"/>
              <a:t>Furthermore on every request from the front-end a new database transaction was created and when many operations were pending those transactions sometimes rolled back or slowed down the order processing</a:t>
            </a:r>
          </a:p>
          <a:p>
            <a:r>
              <a:rPr lang="en-US" dirty="0"/>
              <a:t>The temporal and special coupling introduced was horrible. The latency of the storage layer directly influenced the customer facing latency. </a:t>
            </a:r>
          </a:p>
          <a:p>
            <a:r>
              <a:rPr lang="en-US" dirty="0"/>
              <a:t>SLA couldn’t be fulfilled</a:t>
            </a:r>
          </a:p>
          <a:p>
            <a:r>
              <a:rPr lang="en-US" dirty="0"/>
              <a:t>Orders got lest when the client of the request stopped retrying</a:t>
            </a:r>
          </a:p>
          <a:p>
            <a:r>
              <a:rPr lang="en-US" dirty="0"/>
              <a:t>Orders could not be throttled and worst the actual order intent was difficult to find in HTTP </a:t>
            </a:r>
            <a:r>
              <a:rPr lang="en-US" dirty="0" err="1"/>
              <a:t>callstack</a:t>
            </a:r>
            <a:r>
              <a:rPr lang="en-US" dirty="0"/>
              <a:t> exception logs</a:t>
            </a:r>
          </a:p>
          <a:p>
            <a:endParaRPr lang="en-US" dirty="0"/>
          </a:p>
          <a:p>
            <a:r>
              <a:rPr lang="en-US" dirty="0"/>
              <a:t>To make the next step on our programming evolution towards the future we need a different perspective on the problem. </a:t>
            </a:r>
          </a:p>
          <a:p>
            <a:endParaRPr lang="en-US" dirty="0"/>
          </a:p>
          <a:p>
            <a:r>
              <a:rPr lang="en-US" dirty="0"/>
              <a:t>So we need a highly reliable durable transactional way of dealing with time, so that no matter what happens in our system. We won't lose that information.</a:t>
            </a:r>
          </a:p>
        </p:txBody>
      </p:sp>
      <p:sp>
        <p:nvSpPr>
          <p:cNvPr id="4" name="Slide Number Placeholder 3"/>
          <p:cNvSpPr>
            <a:spLocks noGrp="1"/>
          </p:cNvSpPr>
          <p:nvPr>
            <p:ph type="sldNum" sz="quarter" idx="5"/>
          </p:nvPr>
        </p:nvSpPr>
        <p:spPr/>
        <p:txBody>
          <a:bodyPr/>
          <a:lstStyle/>
          <a:p>
            <a:fld id="{9BCA07FD-5BD5-4529-84B0-48DD2C561176}" type="slidenum">
              <a:rPr lang="de-CH" smtClean="0"/>
              <a:t>22</a:t>
            </a:fld>
            <a:endParaRPr lang="de-CH"/>
          </a:p>
        </p:txBody>
      </p:sp>
    </p:spTree>
    <p:extLst>
      <p:ext uri="{BB962C8B-B14F-4D97-AF65-F5344CB8AC3E}">
        <p14:creationId xmlns:p14="http://schemas.microsoft.com/office/powerpoint/2010/main" val="14292559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domain of order processing is a good domain to apply messaging because every order can be answered with “thank you we will shortly process the order”</a:t>
            </a:r>
          </a:p>
          <a:p>
            <a:endParaRPr lang="en-US" dirty="0"/>
          </a:p>
          <a:p>
            <a:r>
              <a:rPr lang="en-US" dirty="0"/>
              <a:t>So instead of doing a regular HTTP call we can pack the parameters of the HTTP call (headers and bodies) into a message and send it to the backends queue for processing. Let’s call this a </a:t>
            </a:r>
            <a:r>
              <a:rPr lang="en-US" dirty="0" err="1"/>
              <a:t>SubmitOrder</a:t>
            </a:r>
            <a:r>
              <a:rPr lang="en-US" dirty="0"/>
              <a:t> command. With that approach the command becomes the consistency and transaction boundary and queries are decoupled from commands and each individual message can fail and retry without affecting the frontend</a:t>
            </a:r>
          </a:p>
        </p:txBody>
      </p:sp>
      <p:sp>
        <p:nvSpPr>
          <p:cNvPr id="4" name="Slide Number Placeholder 3"/>
          <p:cNvSpPr>
            <a:spLocks noGrp="1"/>
          </p:cNvSpPr>
          <p:nvPr>
            <p:ph type="sldNum" sz="quarter" idx="10"/>
          </p:nvPr>
        </p:nvSpPr>
        <p:spPr/>
        <p:txBody>
          <a:bodyPr/>
          <a:lstStyle/>
          <a:p>
            <a:fld id="{9BCA07FD-5BD5-4529-84B0-48DD2C561176}" type="slidenum">
              <a:rPr lang="de-CH" smtClean="0"/>
              <a:t>23</a:t>
            </a:fld>
            <a:endParaRPr lang="de-CH"/>
          </a:p>
        </p:txBody>
      </p:sp>
    </p:spTree>
    <p:extLst>
      <p:ext uri="{BB962C8B-B14F-4D97-AF65-F5344CB8AC3E}">
        <p14:creationId xmlns:p14="http://schemas.microsoft.com/office/powerpoint/2010/main" val="31928631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not going to look like your average domain model. Let me tell you that. It's not going to have one to many relationships what</a:t>
            </a:r>
          </a:p>
          <a:p>
            <a:r>
              <a:rPr lang="en-US" dirty="0"/>
              <a:t>this is going to be building on is a pattern that in service we called a saga. But this comes from the saga ideas ultimately taking what</a:t>
            </a:r>
          </a:p>
          <a:p>
            <a:r>
              <a:rPr lang="en-US" dirty="0"/>
              <a:t>we were talking about here, saying what we have over here is a long running process.</a:t>
            </a:r>
          </a:p>
          <a:p>
            <a:r>
              <a:rPr lang="en-US" dirty="0"/>
              <a:t>We need a transitionally consistent stateful long running process that can be managed by time the saga pattern was.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Discovered documented in by the database community in the </a:t>
            </a:r>
            <a:r>
              <a:rPr lang="en-GB" dirty="0"/>
              <a:t>80’s around the good old mainframes</a:t>
            </a:r>
            <a:r>
              <a:rPr lang="en-US" dirty="0"/>
              <a:t> as they were dealing with what's known as Long live transactions.</a:t>
            </a:r>
          </a:p>
          <a:p>
            <a:r>
              <a:rPr lang="en-US" dirty="0"/>
              <a:t>So they were trying to address the same kind of issues, but more from a data up perspective. What we're now looking at it from a domain driven</a:t>
            </a:r>
          </a:p>
          <a:p>
            <a:r>
              <a:rPr lang="en-US" dirty="0"/>
              <a:t>design perspective is a behavior down.</a:t>
            </a:r>
          </a:p>
          <a:p>
            <a:r>
              <a:rPr lang="en-US" dirty="0"/>
              <a:t>So it's not a by the book saga definition, but it follows a lot of those same principles and within services.</a:t>
            </a:r>
          </a:p>
          <a:p>
            <a:r>
              <a:rPr lang="en-US" dirty="0"/>
              <a:t>We try to make it easier.</a:t>
            </a:r>
          </a:p>
          <a:p>
            <a:r>
              <a:rPr lang="en-US" dirty="0"/>
              <a:t>To program these types of things because, like, I said number one well time isn't something that we have a very good way of programming, either in net or in Java or in Ruby or in python. It requires a little bit of infrastructure and also requires us to deal with the issue of well, the consistency. What happens if I have a time out being processed at the same time as a new order is coming in.</a:t>
            </a:r>
          </a:p>
          <a:p>
            <a:r>
              <a:rPr lang="en-US" dirty="0"/>
              <a:t>We need to make sure that those locks hold up and that's why they have to go on the same entity alright. So when dealing with this not going to spend too much time talking about the infrastructure a lot of the ways that sagas behave with regards to an infrastructure perspective</a:t>
            </a:r>
          </a:p>
          <a:p>
            <a:r>
              <a:rPr lang="en-US" dirty="0"/>
              <a:t>are documented, and you can see it online. I want to talk more about the behavioral modeling side of it.</a:t>
            </a:r>
          </a:p>
        </p:txBody>
      </p:sp>
      <p:sp>
        <p:nvSpPr>
          <p:cNvPr id="4" name="Slide Number Placeholder 3"/>
          <p:cNvSpPr>
            <a:spLocks noGrp="1"/>
          </p:cNvSpPr>
          <p:nvPr>
            <p:ph type="sldNum" sz="quarter" idx="5"/>
          </p:nvPr>
        </p:nvSpPr>
        <p:spPr/>
        <p:txBody>
          <a:bodyPr/>
          <a:lstStyle/>
          <a:p>
            <a:fld id="{9BCA07FD-5BD5-4529-84B0-48DD2C561176}" type="slidenum">
              <a:rPr lang="de-CH" smtClean="0"/>
              <a:t>24</a:t>
            </a:fld>
            <a:endParaRPr lang="de-CH"/>
          </a:p>
        </p:txBody>
      </p:sp>
    </p:spTree>
    <p:extLst>
      <p:ext uri="{BB962C8B-B14F-4D97-AF65-F5344CB8AC3E}">
        <p14:creationId xmlns:p14="http://schemas.microsoft.com/office/powerpoint/2010/main" val="40401773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4</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code</a:t>
            </a:r>
          </a:p>
        </p:txBody>
      </p:sp>
      <p:sp>
        <p:nvSpPr>
          <p:cNvPr id="4" name="Slide Number Placeholder 3"/>
          <p:cNvSpPr>
            <a:spLocks noGrp="1"/>
          </p:cNvSpPr>
          <p:nvPr>
            <p:ph type="sldNum" sz="quarter" idx="10"/>
          </p:nvPr>
        </p:nvSpPr>
        <p:spPr/>
        <p:txBody>
          <a:bodyPr/>
          <a:lstStyle/>
          <a:p>
            <a:fld id="{59E9685D-E391-4BCC-987B-6FB0218A8DB9}" type="slidenum">
              <a:rPr lang="en-US" smtClean="0"/>
              <a:t>25</a:t>
            </a:fld>
            <a:endParaRPr lang="en-US"/>
          </a:p>
        </p:txBody>
      </p:sp>
    </p:spTree>
    <p:extLst>
      <p:ext uri="{BB962C8B-B14F-4D97-AF65-F5344CB8AC3E}">
        <p14:creationId xmlns:p14="http://schemas.microsoft.com/office/powerpoint/2010/main" val="16760217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For Time and messages being able to become and actor the messaging middleware of choice needs to support it. Azure Service Bus for example supports that out of the box. With </a:t>
            </a:r>
            <a:r>
              <a:rPr lang="en-US" dirty="0" err="1"/>
              <a:t>AmazonSQS</a:t>
            </a:r>
            <a:r>
              <a:rPr lang="en-US" dirty="0"/>
              <a:t> or RabbitMQ things can be a bit trickier. Let me show how </a:t>
            </a:r>
            <a:r>
              <a:rPr lang="en-US" dirty="0" err="1"/>
              <a:t>NServiceBus</a:t>
            </a:r>
            <a:r>
              <a:rPr lang="en-US" dirty="0"/>
              <a:t> does it.</a:t>
            </a:r>
          </a:p>
          <a:p>
            <a:endParaRPr lang="en-US" dirty="0"/>
          </a:p>
          <a:p>
            <a:r>
              <a:rPr lang="en-US" dirty="0"/>
              <a:t>This is just a little detour into delayed delivery. Don’t worry if you don’t understand everything and rest assured if you use a higher level framework like </a:t>
            </a:r>
            <a:r>
              <a:rPr lang="en-US" dirty="0" err="1"/>
              <a:t>NServiceBus</a:t>
            </a:r>
            <a:r>
              <a:rPr lang="en-US" dirty="0"/>
              <a:t> these things are reliably taken care off and you don’t need to think about it anymore.</a:t>
            </a:r>
            <a:endParaRPr lang="de-CH" dirty="0"/>
          </a:p>
        </p:txBody>
      </p:sp>
      <p:sp>
        <p:nvSpPr>
          <p:cNvPr id="4" name="Foliennummernplatzhalter 3"/>
          <p:cNvSpPr>
            <a:spLocks noGrp="1"/>
          </p:cNvSpPr>
          <p:nvPr>
            <p:ph type="sldNum" sz="quarter" idx="5"/>
          </p:nvPr>
        </p:nvSpPr>
        <p:spPr/>
        <p:txBody>
          <a:bodyPr/>
          <a:lstStyle/>
          <a:p>
            <a:fld id="{9BCA07FD-5BD5-4529-84B0-48DD2C561176}" type="slidenum">
              <a:rPr lang="de-CH" smtClean="0"/>
              <a:t>27</a:t>
            </a:fld>
            <a:endParaRPr lang="de-CH"/>
          </a:p>
        </p:txBody>
      </p:sp>
    </p:spTree>
    <p:extLst>
      <p:ext uri="{BB962C8B-B14F-4D97-AF65-F5344CB8AC3E}">
        <p14:creationId xmlns:p14="http://schemas.microsoft.com/office/powerpoint/2010/main" val="33301927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400" dirty="0" err="1"/>
              <a:t>AmazonSQS</a:t>
            </a:r>
            <a:endParaRPr lang="en-GB" sz="1400" dirty="0"/>
          </a:p>
          <a:p>
            <a:endParaRPr lang="en-GB" sz="1400" dirty="0"/>
          </a:p>
          <a:p>
            <a:r>
              <a:rPr lang="en-GB" sz="1200" b="0" i="0" kern="1200" dirty="0">
                <a:solidFill>
                  <a:schemeClr val="tx1"/>
                </a:solidFill>
                <a:effectLst/>
                <a:latin typeface="+mn-lt"/>
                <a:ea typeface="+mn-ea"/>
                <a:cs typeface="+mn-cs"/>
              </a:rPr>
              <a:t>When a delayed message is sent, the delay duration is calculated. If it's less than or equal to 900 seconds, the message is sent directly to the destination input queue with the </a:t>
            </a:r>
            <a:r>
              <a:rPr lang="en-GB" sz="1200" b="0" i="0" kern="1200" dirty="0" err="1">
                <a:solidFill>
                  <a:schemeClr val="tx1"/>
                </a:solidFill>
                <a:effectLst/>
                <a:latin typeface="+mn-lt"/>
                <a:ea typeface="+mn-ea"/>
                <a:cs typeface="+mn-cs"/>
              </a:rPr>
              <a:t>DelaySeconds</a:t>
            </a:r>
            <a:r>
              <a:rPr lang="en-GB" sz="1200" b="0" i="0" kern="1200" dirty="0">
                <a:solidFill>
                  <a:schemeClr val="tx1"/>
                </a:solidFill>
                <a:effectLst/>
                <a:latin typeface="+mn-lt"/>
                <a:ea typeface="+mn-ea"/>
                <a:cs typeface="+mn-cs"/>
              </a:rPr>
              <a:t> message attribute set to the delay duration.</a:t>
            </a:r>
          </a:p>
          <a:p>
            <a:r>
              <a:rPr lang="en-GB" sz="1200" b="0" i="0" kern="1200" dirty="0">
                <a:solidFill>
                  <a:schemeClr val="tx1"/>
                </a:solidFill>
                <a:effectLst/>
                <a:latin typeface="+mn-lt"/>
                <a:ea typeface="+mn-ea"/>
                <a:cs typeface="+mn-cs"/>
              </a:rPr>
              <a:t>If the delay duration is greater than 900 seconds, then the message is sent to the destination's FIFO queue with the </a:t>
            </a:r>
            <a:r>
              <a:rPr lang="en-GB" sz="1200" b="0" i="0" kern="1200" dirty="0" err="1">
                <a:solidFill>
                  <a:schemeClr val="tx1"/>
                </a:solidFill>
                <a:effectLst/>
                <a:latin typeface="+mn-lt"/>
                <a:ea typeface="+mn-ea"/>
                <a:cs typeface="+mn-cs"/>
              </a:rPr>
              <a:t>NServiceBus.AmazonSQS.DelaySeconds</a:t>
            </a:r>
            <a:r>
              <a:rPr lang="en-GB" sz="1200" b="0" i="0" kern="1200" dirty="0">
                <a:solidFill>
                  <a:schemeClr val="tx1"/>
                </a:solidFill>
                <a:effectLst/>
                <a:latin typeface="+mn-lt"/>
                <a:ea typeface="+mn-ea"/>
                <a:cs typeface="+mn-cs"/>
              </a:rPr>
              <a:t> custom message attribute set to the delay duration. When the message is received from the FIFO queue after 900 seconds, the remaining delay duration is calculated. If it's less than or equal to 900 seconds, the message is forwarded to the destination input queue with the </a:t>
            </a:r>
            <a:r>
              <a:rPr lang="en-GB" sz="1200" b="0" i="0" kern="1200" dirty="0" err="1">
                <a:solidFill>
                  <a:schemeClr val="tx1"/>
                </a:solidFill>
                <a:effectLst/>
                <a:latin typeface="+mn-lt"/>
                <a:ea typeface="+mn-ea"/>
                <a:cs typeface="+mn-cs"/>
              </a:rPr>
              <a:t>DelaySeconds</a:t>
            </a:r>
            <a:r>
              <a:rPr lang="en-GB" sz="1200" b="0" i="0" kern="1200" dirty="0">
                <a:solidFill>
                  <a:schemeClr val="tx1"/>
                </a:solidFill>
                <a:effectLst/>
                <a:latin typeface="+mn-lt"/>
                <a:ea typeface="+mn-ea"/>
                <a:cs typeface="+mn-cs"/>
              </a:rPr>
              <a:t> message attribute set to the remaining delay duration. Otherwise, the message is sent back to the FIFO queue with an updated custom message attribute set to the remaining delay duration.</a:t>
            </a:r>
          </a:p>
          <a:p>
            <a:endParaRPr lang="en-GB" sz="1400" dirty="0"/>
          </a:p>
          <a:p>
            <a:r>
              <a:rPr lang="en-GB" sz="1200" b="0" i="0" kern="1200">
                <a:solidFill>
                  <a:schemeClr val="tx1"/>
                </a:solidFill>
                <a:effectLst/>
                <a:latin typeface="+mn-lt"/>
                <a:ea typeface="+mn-ea"/>
                <a:cs typeface="+mn-cs"/>
              </a:rPr>
              <a:t>The transport uses timestamps from the broker to avoid clock skew, but a discrepancy between broker and endpoint clocks still has potential to cause inaccurate delay calculation.</a:t>
            </a:r>
            <a:endParaRPr lang="en-GB" sz="1400" dirty="0"/>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28</a:t>
            </a:fld>
            <a:endParaRPr lang="en-US"/>
          </a:p>
        </p:txBody>
      </p:sp>
    </p:spTree>
    <p:extLst>
      <p:ext uri="{BB962C8B-B14F-4D97-AF65-F5344CB8AC3E}">
        <p14:creationId xmlns:p14="http://schemas.microsoft.com/office/powerpoint/2010/main" val="19414347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RabbitMQ placeholder</a:t>
            </a:r>
          </a:p>
        </p:txBody>
      </p:sp>
      <p:sp>
        <p:nvSpPr>
          <p:cNvPr id="4" name="Slide Number Placeholder 3"/>
          <p:cNvSpPr>
            <a:spLocks noGrp="1"/>
          </p:cNvSpPr>
          <p:nvPr>
            <p:ph type="sldNum" sz="quarter" idx="5"/>
          </p:nvPr>
        </p:nvSpPr>
        <p:spPr/>
        <p:txBody>
          <a:bodyPr/>
          <a:lstStyle/>
          <a:p>
            <a:fld id="{9BCA07FD-5BD5-4529-84B0-48DD2C561176}" type="slidenum">
              <a:rPr lang="de-CH" smtClean="0"/>
              <a:t>29</a:t>
            </a:fld>
            <a:endParaRPr lang="de-CH"/>
          </a:p>
        </p:txBody>
      </p:sp>
    </p:spTree>
    <p:extLst>
      <p:ext uri="{BB962C8B-B14F-4D97-AF65-F5344CB8AC3E}">
        <p14:creationId xmlns:p14="http://schemas.microsoft.com/office/powerpoint/2010/main" val="9996841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support delayed delivery of messages the message broker architecture requires support for delayed delivery. For example Azure Service Bus has a feature built into the broker itself which allows to defer messages into the future by setting the </a:t>
            </a:r>
            <a:r>
              <a:rPr lang="en-US" dirty="0" err="1"/>
              <a:t>ScheduledEnqueueTimeUtc</a:t>
            </a:r>
            <a:r>
              <a:rPr lang="en-US" dirty="0"/>
              <a:t> or use </a:t>
            </a:r>
            <a:r>
              <a:rPr lang="en-US" dirty="0" err="1"/>
              <a:t>ScheduleMessageAsync</a:t>
            </a:r>
            <a:r>
              <a:rPr lang="en-US" dirty="0"/>
              <a:t>. </a:t>
            </a:r>
            <a:r>
              <a:rPr lang="en-US" dirty="0" err="1"/>
              <a:t>AmazonSQS</a:t>
            </a:r>
            <a:r>
              <a:rPr lang="en-US" dirty="0"/>
              <a:t> has built in scheduling only up to 15min while RabbitMQ for example doesn’t provide delayed delivery out of the box. Let’s have a quick look how </a:t>
            </a:r>
            <a:r>
              <a:rPr lang="en-US" dirty="0" err="1"/>
              <a:t>NServiceBus</a:t>
            </a:r>
            <a:r>
              <a:rPr lang="en-US" dirty="0"/>
              <a:t> addressed those short comings</a:t>
            </a:r>
          </a:p>
        </p:txBody>
      </p:sp>
      <p:sp>
        <p:nvSpPr>
          <p:cNvPr id="4" name="Slide Number Placeholder 3"/>
          <p:cNvSpPr>
            <a:spLocks noGrp="1"/>
          </p:cNvSpPr>
          <p:nvPr>
            <p:ph type="sldNum" sz="quarter" idx="5"/>
          </p:nvPr>
        </p:nvSpPr>
        <p:spPr/>
        <p:txBody>
          <a:bodyPr/>
          <a:lstStyle/>
          <a:p>
            <a:fld id="{9BCA07FD-5BD5-4529-84B0-48DD2C561176}" type="slidenum">
              <a:rPr lang="de-CH" smtClean="0"/>
              <a:t>31</a:t>
            </a:fld>
            <a:endParaRPr lang="de-CH"/>
          </a:p>
        </p:txBody>
      </p:sp>
    </p:spTree>
    <p:extLst>
      <p:ext uri="{BB962C8B-B14F-4D97-AF65-F5344CB8AC3E}">
        <p14:creationId xmlns:p14="http://schemas.microsoft.com/office/powerpoint/2010/main" val="36046124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err="1"/>
              <a:t>Thanks</a:t>
            </a:r>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32</a:t>
            </a:fld>
            <a:endParaRPr lang="de-CH"/>
          </a:p>
        </p:txBody>
      </p:sp>
    </p:spTree>
    <p:extLst>
      <p:ext uri="{BB962C8B-B14F-4D97-AF65-F5344CB8AC3E}">
        <p14:creationId xmlns:p14="http://schemas.microsoft.com/office/powerpoint/2010/main" val="11713369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34</a:t>
            </a:fld>
            <a:endParaRPr lang="de-CH"/>
          </a:p>
        </p:txBody>
      </p:sp>
    </p:spTree>
    <p:extLst>
      <p:ext uri="{BB962C8B-B14F-4D97-AF65-F5344CB8AC3E}">
        <p14:creationId xmlns:p14="http://schemas.microsoft.com/office/powerpoint/2010/main" val="36704876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it turns out that in that area that when you have your most complicated business logic, which often gives the business. The greatest value. That's where we actually have consistency problems that are hiding.</a:t>
            </a:r>
          </a:p>
          <a:p>
            <a:endParaRPr lang="en-US" dirty="0"/>
          </a:p>
          <a:p>
            <a:r>
              <a:rPr lang="en-US" dirty="0"/>
              <a:t>And this is irrespective of whether you're using Command and Query Responsibility Segregation (CQRS) or not.</a:t>
            </a:r>
          </a:p>
          <a:p>
            <a:r>
              <a:rPr lang="en-US" dirty="0"/>
              <a:t>Even if you're using a fully synchronous end to end architecture talking to a fully transactional relational database.</a:t>
            </a:r>
          </a:p>
          <a:p>
            <a:r>
              <a:rPr lang="en-US" dirty="0"/>
              <a:t>These things can bite you</a:t>
            </a:r>
          </a:p>
          <a:p>
            <a:r>
              <a:rPr lang="en-US" dirty="0"/>
              <a:t>So a lot of times everybody's heard about this eventual consistency.</a:t>
            </a:r>
          </a:p>
          <a:p>
            <a:r>
              <a:rPr lang="en-US" dirty="0"/>
              <a:t>you can go use it . Mongo web scale and all those kinds of things, but a lot of organizations say, well, we'd rather Keep it safe and stay with the things that we know</a:t>
            </a:r>
          </a:p>
          <a:p>
            <a:r>
              <a:rPr lang="en-US" dirty="0"/>
              <a:t>I'm here to tell you is that even when you're using this safe architectural choices of doing everything synchronous even when you're using the safe technology choices like using SQL server. Oracle even then, sometimes you could end up with an inconsistent system.</a:t>
            </a:r>
          </a:p>
          <a:p>
            <a:endParaRPr lang="en-US" dirty="0"/>
          </a:p>
          <a:p>
            <a:r>
              <a:rPr lang="en-US" dirty="0"/>
              <a:t>These inconsistency problems get </a:t>
            </a:r>
            <a:r>
              <a:rPr lang="en-US" sz="1200" b="0" i="0" kern="1200" dirty="0">
                <a:solidFill>
                  <a:schemeClr val="tx1"/>
                </a:solidFill>
                <a:effectLst/>
                <a:latin typeface="+mn-lt"/>
                <a:ea typeface="+mn-ea"/>
                <a:cs typeface="+mn-cs"/>
              </a:rPr>
              <a:t>aggravated</a:t>
            </a:r>
            <a:r>
              <a:rPr lang="en-US" dirty="0"/>
              <a:t> in multi user collaborative systems</a:t>
            </a:r>
          </a:p>
        </p:txBody>
      </p:sp>
      <p:sp>
        <p:nvSpPr>
          <p:cNvPr id="4" name="Slide Number Placeholder 3"/>
          <p:cNvSpPr>
            <a:spLocks noGrp="1"/>
          </p:cNvSpPr>
          <p:nvPr>
            <p:ph type="sldNum" sz="quarter" idx="5"/>
          </p:nvPr>
        </p:nvSpPr>
        <p:spPr/>
        <p:txBody>
          <a:bodyPr/>
          <a:lstStyle/>
          <a:p>
            <a:fld id="{9BCA07FD-5BD5-4529-84B0-48DD2C561176}" type="slidenum">
              <a:rPr lang="de-CH" smtClean="0"/>
              <a:t>3</a:t>
            </a:fld>
            <a:endParaRPr lang="de-CH"/>
          </a:p>
        </p:txBody>
      </p:sp>
    </p:spTree>
    <p:extLst>
      <p:ext uri="{BB962C8B-B14F-4D97-AF65-F5344CB8AC3E}">
        <p14:creationId xmlns:p14="http://schemas.microsoft.com/office/powerpoint/2010/main" val="26775608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35</a:t>
            </a:fld>
            <a:endParaRPr lang="de-CH"/>
          </a:p>
        </p:txBody>
      </p:sp>
    </p:spTree>
    <p:extLst>
      <p:ext uri="{BB962C8B-B14F-4D97-AF65-F5344CB8AC3E}">
        <p14:creationId xmlns:p14="http://schemas.microsoft.com/office/powerpoint/2010/main" val="97878201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Daniel, </a:t>
            </a:r>
            <a:r>
              <a:rPr lang="en-US"/>
              <a:t>Solution Engineer…</a:t>
            </a:r>
            <a:endParaRPr lang="en-US" dirty="0"/>
          </a:p>
          <a:p>
            <a:r>
              <a:rPr lang="en-US" dirty="0"/>
              <a:t>I live in central</a:t>
            </a:r>
            <a:r>
              <a:rPr lang="en-US" baseline="0" dirty="0"/>
              <a:t> Switzerland. If you want to know more about me listen to episode 77 of developer on fire</a:t>
            </a:r>
            <a:endParaRPr lang="en-US" dirty="0"/>
          </a:p>
          <a:p>
            <a:r>
              <a:rPr lang="en-US" dirty="0"/>
              <a:t>You can reach me on twitter under @</a:t>
            </a:r>
            <a:r>
              <a:rPr lang="en-US" dirty="0" err="1"/>
              <a:t>danielmarbach</a:t>
            </a:r>
            <a:endParaRPr lang="en-US" dirty="0"/>
          </a:p>
          <a:p>
            <a:r>
              <a:rPr lang="en-US" dirty="0"/>
              <a:t>I blog on the particular blog and on my personal blog</a:t>
            </a:r>
          </a:p>
          <a:p>
            <a:r>
              <a:rPr lang="en-US" dirty="0"/>
              <a:t>I’m the lead behind the </a:t>
            </a:r>
            <a:r>
              <a:rPr lang="en-US" dirty="0" err="1"/>
              <a:t>asyncification</a:t>
            </a:r>
            <a:r>
              <a:rPr lang="en-US" baseline="0" dirty="0"/>
              <a:t> of </a:t>
            </a:r>
            <a:r>
              <a:rPr lang="en-US" baseline="0" dirty="0" err="1"/>
              <a:t>NServiceBus</a:t>
            </a:r>
            <a:r>
              <a:rPr lang="en-US" baseline="0" dirty="0"/>
              <a:t> and the ecosystem around it</a:t>
            </a:r>
          </a:p>
          <a:p>
            <a:r>
              <a:rPr lang="en-US" baseline="0" dirty="0"/>
              <a:t>I regularly contribute back ideas and code changes to </a:t>
            </a:r>
            <a:r>
              <a:rPr lang="en-US" baseline="0" dirty="0" err="1"/>
              <a:t>asyncify</a:t>
            </a:r>
            <a:r>
              <a:rPr lang="en-US" baseline="0" dirty="0"/>
              <a:t> the .NET OSS libraries and frameworks out there. So far I contributed to Entity Framework, </a:t>
            </a:r>
            <a:r>
              <a:rPr lang="en-US" baseline="0" dirty="0" err="1"/>
              <a:t>RabbitMQ</a:t>
            </a:r>
            <a:r>
              <a:rPr lang="en-US" baseline="0" dirty="0"/>
              <a:t>, Marten, </a:t>
            </a:r>
            <a:r>
              <a:rPr lang="en-US" baseline="0" dirty="0" err="1"/>
              <a:t>MassTransit</a:t>
            </a:r>
            <a:r>
              <a:rPr lang="en-US" baseline="0" dirty="0"/>
              <a:t>, Quartz.NET and many more</a:t>
            </a:r>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36</a:t>
            </a:fld>
            <a:endParaRPr lang="de-CH"/>
          </a:p>
        </p:txBody>
      </p:sp>
    </p:spTree>
    <p:extLst>
      <p:ext uri="{BB962C8B-B14F-4D97-AF65-F5344CB8AC3E}">
        <p14:creationId xmlns:p14="http://schemas.microsoft.com/office/powerpoint/2010/main" val="8814551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Thank you very much</a:t>
            </a:r>
            <a:r>
              <a:rPr lang="de-CH" baseline="0" dirty="0"/>
              <a:t> for listening and see you next time</a:t>
            </a:r>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37</a:t>
            </a:fld>
            <a:endParaRPr lang="de-CH"/>
          </a:p>
        </p:txBody>
      </p:sp>
    </p:spTree>
    <p:extLst>
      <p:ext uri="{BB962C8B-B14F-4D97-AF65-F5344CB8AC3E}">
        <p14:creationId xmlns:p14="http://schemas.microsoft.com/office/powerpoint/2010/main" val="39495939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always on perpetually working your lots of users in parallel type of system has become more and more ubiquitous</a:t>
            </a:r>
          </a:p>
          <a:p>
            <a:r>
              <a:rPr lang="en-US" dirty="0"/>
              <a:t>users expect to be able to access their data. Whenever they want wherever they want and it's not just each user by themselves. When you have a situation where you have users that are only operating on their own data.</a:t>
            </a:r>
          </a:p>
          <a:p>
            <a:r>
              <a:rPr lang="en-US" dirty="0"/>
              <a:t>Life is actually pretty simple I call those types of systems that are multi single user systems.</a:t>
            </a:r>
          </a:p>
          <a:p>
            <a:r>
              <a:rPr lang="en-US" dirty="0"/>
              <a:t>They're kind of like a multi user system, but each user's kind of in their own little data and that's it.</a:t>
            </a:r>
          </a:p>
          <a:p>
            <a:endParaRPr lang="en-US" dirty="0"/>
          </a:p>
          <a:p>
            <a:r>
              <a:rPr lang="en-US" dirty="0"/>
              <a:t>It's when users are able to touch each others data that things start to get even more interesting.</a:t>
            </a:r>
          </a:p>
          <a:p>
            <a:r>
              <a:rPr lang="en-US" dirty="0"/>
              <a:t>Now. Unfortunately, when we look at not just the technologies that we're dealing with, but the programming practices and the paradigms a lot of them are based on that same object oriented thinking Well, you write objects and you persist.</a:t>
            </a:r>
          </a:p>
          <a:p>
            <a:r>
              <a:rPr lang="en-US" dirty="0"/>
              <a:t>These objects in some kind of database and. It works or at least it works on your machine</a:t>
            </a:r>
          </a:p>
          <a:p>
            <a:r>
              <a:rPr lang="en-US" dirty="0"/>
              <a:t>pretty well. Then you put it in production in some kind of problems happen.</a:t>
            </a:r>
          </a:p>
          <a:p>
            <a:r>
              <a:rPr lang="en-US" dirty="0"/>
              <a:t>Usually the way that we address consistency concerns when we have multiple users operating on the same set of data is using things like optimistic concurrency </a:t>
            </a:r>
          </a:p>
          <a:p>
            <a:r>
              <a:rPr lang="en-US" dirty="0"/>
              <a:t>who's heard of optimistic Concurrency? </a:t>
            </a:r>
          </a:p>
          <a:p>
            <a:r>
              <a:rPr lang="en-US" dirty="0"/>
              <a:t>So we got our traditional first one wins in last one wins concurrency where first one wins means first user that get in get their changes done last one has to redo their changes.</a:t>
            </a:r>
          </a:p>
          <a:p>
            <a:r>
              <a:rPr lang="en-US" dirty="0"/>
              <a:t>Sometimes this gets even more interesting when we jump into a user and themselves.</a:t>
            </a:r>
          </a:p>
          <a:p>
            <a:r>
              <a:rPr lang="en-US" dirty="0"/>
              <a:t>And the users table to do things relatively quickly.</a:t>
            </a:r>
          </a:p>
          <a:p>
            <a:r>
              <a:rPr lang="en-US" dirty="0"/>
              <a:t>So let's jump right into code.</a:t>
            </a:r>
          </a:p>
        </p:txBody>
      </p:sp>
      <p:sp>
        <p:nvSpPr>
          <p:cNvPr id="4" name="Slide Number Placeholder 3"/>
          <p:cNvSpPr>
            <a:spLocks noGrp="1"/>
          </p:cNvSpPr>
          <p:nvPr>
            <p:ph type="sldNum" sz="quarter" idx="5"/>
          </p:nvPr>
        </p:nvSpPr>
        <p:spPr/>
        <p:txBody>
          <a:bodyPr/>
          <a:lstStyle/>
          <a:p>
            <a:fld id="{9BCA07FD-5BD5-4529-84B0-48DD2C561176}" type="slidenum">
              <a:rPr lang="de-CH" smtClean="0"/>
              <a:t>4</a:t>
            </a:fld>
            <a:endParaRPr lang="de-CH"/>
          </a:p>
        </p:txBody>
      </p:sp>
    </p:spTree>
    <p:extLst>
      <p:ext uri="{BB962C8B-B14F-4D97-AF65-F5344CB8AC3E}">
        <p14:creationId xmlns:p14="http://schemas.microsoft.com/office/powerpoint/2010/main" val="27569523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most traditional innocuous type of domain object that you’ve probably seen the order object everybody when giving some sort of presentation always reverts to retail. So boring as I am I will follow that.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Briefly explain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code</a:t>
            </a:r>
          </a:p>
        </p:txBody>
      </p:sp>
      <p:sp>
        <p:nvSpPr>
          <p:cNvPr id="4" name="Slide Number Placeholder 3"/>
          <p:cNvSpPr>
            <a:spLocks noGrp="1"/>
          </p:cNvSpPr>
          <p:nvPr>
            <p:ph type="sldNum" sz="quarter" idx="10"/>
          </p:nvPr>
        </p:nvSpPr>
        <p:spPr/>
        <p:txBody>
          <a:bodyPr/>
          <a:lstStyle/>
          <a:p>
            <a:fld id="{59E9685D-E391-4BCC-987B-6FB0218A8DB9}" type="slidenum">
              <a:rPr lang="en-US" smtClean="0"/>
              <a:t>5</a:t>
            </a:fld>
            <a:endParaRPr lang="en-US"/>
          </a:p>
        </p:txBody>
      </p:sp>
    </p:spTree>
    <p:extLst>
      <p:ext uri="{BB962C8B-B14F-4D97-AF65-F5344CB8AC3E}">
        <p14:creationId xmlns:p14="http://schemas.microsoft.com/office/powerpoint/2010/main" val="16142208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this order controller is implementing some. I wouldn't call this complicated business logic, but we got a new business requirement that says as</a:t>
            </a:r>
          </a:p>
          <a:p>
            <a:r>
              <a:rPr lang="en-US" dirty="0"/>
              <a:t>a part of processing a new order. We want to decide under which conditions a customer is going to be getting a discount now.</a:t>
            </a:r>
          </a:p>
          <a:p>
            <a:endParaRPr lang="en-US" dirty="0"/>
          </a:p>
          <a:p>
            <a:r>
              <a:rPr lang="en-US" dirty="0"/>
              <a:t>The customer that is submitting this order in the past week did more than $500 euros Swiss Francs Norwegian kroner Swedish kroner Danish kroner whatever your currency of choice. Then they get a discount. And if not, they don’t.</a:t>
            </a:r>
          </a:p>
          <a:p>
            <a:endParaRPr lang="en-US" dirty="0"/>
          </a:p>
          <a:p>
            <a:r>
              <a:rPr lang="en-US" dirty="0"/>
              <a:t>Your average developer looks at the requirement implements this code doesn't really think twice checks that it works</a:t>
            </a:r>
          </a:p>
          <a:p>
            <a:endParaRPr lang="en-US" dirty="0"/>
          </a:p>
          <a:p>
            <a:r>
              <a:rPr lang="en-US" dirty="0"/>
              <a:t>The area where things become a little bit tricky is what happens if it’s 2 or more users.</a:t>
            </a:r>
          </a:p>
          <a:p>
            <a:r>
              <a:rPr lang="en-US" dirty="0"/>
              <a:t>But the customer in essence is an account and we can have multiple users from the same account buying stuff on the same account. So we have two or more users at the same time, both of them are submitting an order.</a:t>
            </a:r>
          </a:p>
          <a:p>
            <a:endParaRPr lang="en-US" dirty="0"/>
          </a:p>
          <a:p>
            <a:r>
              <a:rPr lang="en-US" dirty="0"/>
              <a:t>Run demo</a:t>
            </a:r>
          </a:p>
          <a:p>
            <a:endParaRPr lang="en-US" dirty="0"/>
          </a:p>
          <a:p>
            <a:r>
              <a:rPr lang="en-US" dirty="0"/>
              <a:t>Alright so imagine 2 threads going through that logic at the same time, where the last week of orders was $300.</a:t>
            </a:r>
          </a:p>
          <a:p>
            <a:r>
              <a:rPr lang="en-US" dirty="0"/>
              <a:t>Each of them is submitting a new $300 order.</a:t>
            </a:r>
          </a:p>
          <a:p>
            <a:r>
              <a:rPr lang="en-US" dirty="0"/>
              <a:t>Both of the logic goes down to the database. Both threads go to the database take a look at all of the existing orders.</a:t>
            </a:r>
          </a:p>
          <a:p>
            <a:r>
              <a:rPr lang="en-US" dirty="0"/>
              <a:t>Oh. No, we've only got $300 worth of orders</a:t>
            </a:r>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6</a:t>
            </a:fld>
            <a:endParaRPr lang="de-CH"/>
          </a:p>
        </p:txBody>
      </p:sp>
    </p:spTree>
    <p:extLst>
      <p:ext uri="{BB962C8B-B14F-4D97-AF65-F5344CB8AC3E}">
        <p14:creationId xmlns:p14="http://schemas.microsoft.com/office/powerpoint/2010/main" val="36286444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one of the order the customer didn’t get a discount. You can imagine this gets worse the more concurrent requests we get from the same customer. Where if these users just made their requests a couple of seconds apart, then one of them would have gotten a discount.</a:t>
            </a:r>
          </a:p>
        </p:txBody>
      </p:sp>
      <p:sp>
        <p:nvSpPr>
          <p:cNvPr id="4" name="Slide Number Placeholder 3"/>
          <p:cNvSpPr>
            <a:spLocks noGrp="1"/>
          </p:cNvSpPr>
          <p:nvPr>
            <p:ph type="sldNum" sz="quarter" idx="5"/>
          </p:nvPr>
        </p:nvSpPr>
        <p:spPr/>
        <p:txBody>
          <a:bodyPr/>
          <a:lstStyle/>
          <a:p>
            <a:fld id="{9BCA07FD-5BD5-4529-84B0-48DD2C561176}" type="slidenum">
              <a:rPr lang="de-CH" smtClean="0"/>
              <a:t>7</a:t>
            </a:fld>
            <a:endParaRPr lang="de-CH"/>
          </a:p>
        </p:txBody>
      </p:sp>
    </p:spTree>
    <p:extLst>
      <p:ext uri="{BB962C8B-B14F-4D97-AF65-F5344CB8AC3E}">
        <p14:creationId xmlns:p14="http://schemas.microsoft.com/office/powerpoint/2010/main" val="15202381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that's not a very nice thing to do when you think about it, I mean, ultimately, we are penalizing our users.</a:t>
            </a:r>
          </a:p>
          <a:p>
            <a:r>
              <a:rPr lang="en-US" dirty="0"/>
              <a:t>For this type of behavior for purchasing too quickly.</a:t>
            </a:r>
          </a:p>
          <a:p>
            <a:endParaRPr lang="en-US" dirty="0"/>
          </a:p>
          <a:p>
            <a:r>
              <a:rPr lang="en-US" dirty="0"/>
              <a:t>So in short we can say</a:t>
            </a:r>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8</a:t>
            </a:fld>
            <a:endParaRPr lang="de-CH"/>
          </a:p>
        </p:txBody>
      </p:sp>
    </p:spTree>
    <p:extLst>
      <p:ext uri="{BB962C8B-B14F-4D97-AF65-F5344CB8AC3E}">
        <p14:creationId xmlns:p14="http://schemas.microsoft.com/office/powerpoint/2010/main" val="37627696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we ended up here to begin with? So this idea about processing these types of things in real time before that, we had the good old solutions. For any kind of data crunching we wrote our good old</a:t>
            </a:r>
          </a:p>
          <a:p>
            <a:endParaRPr lang="de-CH" dirty="0"/>
          </a:p>
        </p:txBody>
      </p:sp>
      <p:sp>
        <p:nvSpPr>
          <p:cNvPr id="4" name="Slide Number Placeholder 3"/>
          <p:cNvSpPr>
            <a:spLocks noGrp="1"/>
          </p:cNvSpPr>
          <p:nvPr>
            <p:ph type="sldNum" sz="quarter" idx="5"/>
          </p:nvPr>
        </p:nvSpPr>
        <p:spPr/>
        <p:txBody>
          <a:bodyPr/>
          <a:lstStyle/>
          <a:p>
            <a:fld id="{9BCA07FD-5BD5-4529-84B0-48DD2C561176}" type="slidenum">
              <a:rPr lang="de-CH" smtClean="0"/>
              <a:t>9</a:t>
            </a:fld>
            <a:endParaRPr lang="de-CH"/>
          </a:p>
        </p:txBody>
      </p:sp>
    </p:spTree>
    <p:extLst>
      <p:ext uri="{BB962C8B-B14F-4D97-AF65-F5344CB8AC3E}">
        <p14:creationId xmlns:p14="http://schemas.microsoft.com/office/powerpoint/2010/main" val="1680543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2EAEABE-1D59-4413-813E-803E21872067}" type="datetimeFigureOut">
              <a:rPr lang="de-CH" smtClean="0"/>
              <a:t>14.05.2019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1878153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EAEABE-1D59-4413-813E-803E21872067}" type="datetimeFigureOut">
              <a:rPr lang="de-CH" smtClean="0"/>
              <a:t>14.05.2019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479173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EAEABE-1D59-4413-813E-803E21872067}" type="datetimeFigureOut">
              <a:rPr lang="de-CH" smtClean="0"/>
              <a:t>14.05.2019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005094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A2EAEABE-1D59-4413-813E-803E21872067}" type="datetimeFigureOut">
              <a:rPr lang="de-CH" smtClean="0"/>
              <a:t>14.05.2019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741066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2EAEABE-1D59-4413-813E-803E21872067}" type="datetimeFigureOut">
              <a:rPr lang="de-CH" smtClean="0"/>
              <a:t>14.05.2019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31115638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2EAEABE-1D59-4413-813E-803E21872067}" type="datetimeFigureOut">
              <a:rPr lang="de-CH" smtClean="0"/>
              <a:t>14.05.2019</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31330889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2EAEABE-1D59-4413-813E-803E21872067}" type="datetimeFigureOut">
              <a:rPr lang="de-CH" smtClean="0"/>
              <a:t>14.05.2019</a:t>
            </a:fld>
            <a:endParaRPr lang="de-CH"/>
          </a:p>
        </p:txBody>
      </p:sp>
      <p:sp>
        <p:nvSpPr>
          <p:cNvPr id="8" name="Footer Placeholder 7"/>
          <p:cNvSpPr>
            <a:spLocks noGrp="1"/>
          </p:cNvSpPr>
          <p:nvPr>
            <p:ph type="ftr" sz="quarter" idx="11"/>
          </p:nvPr>
        </p:nvSpPr>
        <p:spPr/>
        <p:txBody>
          <a:bodyPr/>
          <a:lstStyle/>
          <a:p>
            <a:endParaRPr lang="de-CH"/>
          </a:p>
        </p:txBody>
      </p:sp>
      <p:sp>
        <p:nvSpPr>
          <p:cNvPr id="9" name="Slide Number Placeholder 8"/>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28252924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2EAEABE-1D59-4413-813E-803E21872067}" type="datetimeFigureOut">
              <a:rPr lang="de-CH" smtClean="0"/>
              <a:t>14.05.2019</a:t>
            </a:fld>
            <a:endParaRPr lang="de-CH"/>
          </a:p>
        </p:txBody>
      </p:sp>
      <p:sp>
        <p:nvSpPr>
          <p:cNvPr id="4" name="Footer Placeholder 3"/>
          <p:cNvSpPr>
            <a:spLocks noGrp="1"/>
          </p:cNvSpPr>
          <p:nvPr>
            <p:ph type="ftr" sz="quarter" idx="11"/>
          </p:nvPr>
        </p:nvSpPr>
        <p:spPr/>
        <p:txBody>
          <a:bodyPr/>
          <a:lstStyle/>
          <a:p>
            <a:endParaRPr lang="de-CH"/>
          </a:p>
        </p:txBody>
      </p:sp>
      <p:sp>
        <p:nvSpPr>
          <p:cNvPr id="5" name="Slide Number Placeholder 4"/>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1488707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EAEABE-1D59-4413-813E-803E21872067}" type="datetimeFigureOut">
              <a:rPr lang="de-CH" smtClean="0"/>
              <a:t>14.05.2019</a:t>
            </a:fld>
            <a:endParaRPr lang="de-CH"/>
          </a:p>
        </p:txBody>
      </p:sp>
      <p:sp>
        <p:nvSpPr>
          <p:cNvPr id="3" name="Footer Placeholder 2"/>
          <p:cNvSpPr>
            <a:spLocks noGrp="1"/>
          </p:cNvSpPr>
          <p:nvPr>
            <p:ph type="ftr" sz="quarter" idx="11"/>
          </p:nvPr>
        </p:nvSpPr>
        <p:spPr/>
        <p:txBody>
          <a:bodyPr/>
          <a:lstStyle/>
          <a:p>
            <a:endParaRPr lang="de-CH"/>
          </a:p>
        </p:txBody>
      </p:sp>
      <p:sp>
        <p:nvSpPr>
          <p:cNvPr id="4" name="Slide Number Placeholder 3"/>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4794374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2EAEABE-1D59-4413-813E-803E21872067}" type="datetimeFigureOut">
              <a:rPr lang="de-CH" smtClean="0"/>
              <a:t>14.05.2019</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743984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2EAEABE-1D59-4413-813E-803E21872067}" type="datetimeFigureOut">
              <a:rPr lang="de-CH" smtClean="0"/>
              <a:t>14.05.2019</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31929972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EAEABE-1D59-4413-813E-803E21872067}" type="datetimeFigureOut">
              <a:rPr lang="de-CH" smtClean="0"/>
              <a:t>14.05.2019</a:t>
            </a:fld>
            <a:endParaRPr lang="de-CH"/>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3CF880-6CB5-48AB-8FAF-28C50F70DB25}" type="slidenum">
              <a:rPr lang="de-CH" smtClean="0"/>
              <a:t>‹#›</a:t>
            </a:fld>
            <a:endParaRPr lang="de-CH"/>
          </a:p>
        </p:txBody>
      </p:sp>
    </p:spTree>
    <p:extLst>
      <p:ext uri="{BB962C8B-B14F-4D97-AF65-F5344CB8AC3E}">
        <p14:creationId xmlns:p14="http://schemas.microsoft.com/office/powerpoint/2010/main" val="82068371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Yanone Kaffeesatz Regular" panose="02000000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Yanone Kaffeesatz Regular" panose="020000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Yanone Kaffeesatz Regular" panose="02000000000000000000"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Yanone Kaffeesatz Regular" panose="02000000000000000000"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Yanone Kaffeesatz Regular" panose="02000000000000000000"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Yanone Kaffeesatz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15.jpeg"/></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66872" y="2705725"/>
            <a:ext cx="10265434" cy="1446550"/>
          </a:xfrm>
          <a:prstGeom prst="rect">
            <a:avLst/>
          </a:prstGeom>
        </p:spPr>
        <p:txBody>
          <a:bodyPr wrap="square">
            <a:spAutoFit/>
          </a:bodyPr>
          <a:lstStyle/>
          <a:p>
            <a:pPr algn="r"/>
            <a:r>
              <a:rPr lang="en-US" sz="8800" dirty="0">
                <a:solidFill>
                  <a:schemeClr val="accent2"/>
                </a:solidFill>
                <a:latin typeface="Yanone Kaffeesatz Regular" panose="02000000000000000000" pitchFamily="2" charset="0"/>
              </a:rPr>
              <a:t>Knock. Knock. Who’s there?</a:t>
            </a:r>
            <a:endParaRPr lang="de-CH" sz="1000" dirty="0"/>
          </a:p>
        </p:txBody>
      </p:sp>
      <p:sp>
        <p:nvSpPr>
          <p:cNvPr id="7" name="Rectangle 6"/>
          <p:cNvSpPr/>
          <p:nvPr/>
        </p:nvSpPr>
        <p:spPr>
          <a:xfrm>
            <a:off x="4428603" y="4075090"/>
            <a:ext cx="6503703" cy="1015663"/>
          </a:xfrm>
          <a:prstGeom prst="rect">
            <a:avLst/>
          </a:prstGeom>
        </p:spPr>
        <p:txBody>
          <a:bodyPr wrap="none">
            <a:spAutoFit/>
          </a:bodyPr>
          <a:lstStyle/>
          <a:p>
            <a:r>
              <a:rPr lang="en-US" sz="6000" dirty="0">
                <a:solidFill>
                  <a:schemeClr val="accent4"/>
                </a:solidFill>
                <a:latin typeface="Yanone Kaffeesatz Regular" panose="02000000000000000000" pitchFamily="2" charset="0"/>
              </a:rPr>
              <a:t>A message from the future</a:t>
            </a:r>
            <a:endParaRPr lang="de-CH" sz="6000" dirty="0">
              <a:solidFill>
                <a:schemeClr val="accent4"/>
              </a:solidFill>
            </a:endParaRP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13625690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99433EC1-7248-45DB-8BA4-5537C56396A2}"/>
              </a:ext>
            </a:extLst>
          </p:cNvPr>
          <p:cNvSpPr/>
          <p:nvPr/>
        </p:nvSpPr>
        <p:spPr>
          <a:xfrm>
            <a:off x="1759150" y="2020113"/>
            <a:ext cx="8994132" cy="2215991"/>
          </a:xfrm>
          <a:prstGeom prst="rect">
            <a:avLst/>
          </a:prstGeom>
        </p:spPr>
        <p:txBody>
          <a:bodyPr wrap="square">
            <a:spAutoFit/>
          </a:bodyPr>
          <a:lstStyle/>
          <a:p>
            <a:pPr algn="ctr"/>
            <a:r>
              <a:rPr lang="en-US" sz="13800" dirty="0">
                <a:solidFill>
                  <a:schemeClr val="bg2"/>
                </a:solidFill>
                <a:latin typeface="Yanone Kaffeesatz Regular" panose="02000000000000000000" pitchFamily="2" charset="0"/>
              </a:rPr>
              <a:t>Batch Jobs</a:t>
            </a:r>
            <a:endParaRPr lang="de-CH" sz="1100" dirty="0">
              <a:solidFill>
                <a:schemeClr val="bg2"/>
              </a:solidFill>
            </a:endParaRPr>
          </a:p>
        </p:txBody>
      </p:sp>
      <p:sp>
        <p:nvSpPr>
          <p:cNvPr id="2" name="Rectangle 1">
            <a:extLst>
              <a:ext uri="{FF2B5EF4-FFF2-40B4-BE49-F238E27FC236}">
                <a16:creationId xmlns:a16="http://schemas.microsoft.com/office/drawing/2014/main" id="{0619C3B3-E5AE-473E-880F-490C3BBFABE1}"/>
              </a:ext>
            </a:extLst>
          </p:cNvPr>
          <p:cNvSpPr/>
          <p:nvPr/>
        </p:nvSpPr>
        <p:spPr>
          <a:xfrm>
            <a:off x="1598934" y="2321005"/>
            <a:ext cx="8994132" cy="2215991"/>
          </a:xfrm>
          <a:prstGeom prst="rect">
            <a:avLst/>
          </a:prstGeom>
        </p:spPr>
        <p:txBody>
          <a:bodyPr wrap="square">
            <a:spAutoFit/>
          </a:bodyPr>
          <a:lstStyle/>
          <a:p>
            <a:pPr algn="ctr"/>
            <a:r>
              <a:rPr lang="en-US" sz="13800" dirty="0">
                <a:solidFill>
                  <a:schemeClr val="tx2"/>
                </a:solidFill>
                <a:latin typeface="Yanone Kaffeesatz Regular" panose="02000000000000000000" pitchFamily="2" charset="0"/>
              </a:rPr>
              <a:t>Batch Jobs</a:t>
            </a:r>
            <a:endParaRPr lang="de-CH" sz="1100" dirty="0">
              <a:solidFill>
                <a:schemeClr val="accent4"/>
              </a:solidFill>
            </a:endParaRPr>
          </a:p>
        </p:txBody>
      </p:sp>
    </p:spTree>
    <p:extLst>
      <p:ext uri="{BB962C8B-B14F-4D97-AF65-F5344CB8AC3E}">
        <p14:creationId xmlns:p14="http://schemas.microsoft.com/office/powerpoint/2010/main" val="20437861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10033211" y="521434"/>
            <a:ext cx="1838783" cy="5978426"/>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074470" y="2962838"/>
            <a:ext cx="2444400" cy="165960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40" y="2962838"/>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17" name="TextBox 16">
            <a:extLst>
              <a:ext uri="{FF2B5EF4-FFF2-40B4-BE49-F238E27FC236}">
                <a16:creationId xmlns:a16="http://schemas.microsoft.com/office/drawing/2014/main" id="{75780B26-333C-43F5-98A2-14B3A2F0C5C3}"/>
              </a:ext>
            </a:extLst>
          </p:cNvPr>
          <p:cNvSpPr txBox="1"/>
          <p:nvPr/>
        </p:nvSpPr>
        <p:spPr>
          <a:xfrm>
            <a:off x="6201658" y="2296523"/>
            <a:ext cx="144302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ASP.NET CORE</a:t>
            </a:r>
            <a:endParaRPr lang="de-CH" sz="2400" dirty="0">
              <a:solidFill>
                <a:schemeClr val="accent3"/>
              </a:solidFill>
              <a:latin typeface="Yanone Kaffeesatz Regular"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51" name="Rectangle 50">
            <a:extLst>
              <a:ext uri="{FF2B5EF4-FFF2-40B4-BE49-F238E27FC236}">
                <a16:creationId xmlns:a16="http://schemas.microsoft.com/office/drawing/2014/main" id="{F702D519-0F0C-42E7-B459-614B62381CC2}"/>
              </a:ext>
            </a:extLst>
          </p:cNvPr>
          <p:cNvSpPr/>
          <p:nvPr/>
        </p:nvSpPr>
        <p:spPr>
          <a:xfrm>
            <a:off x="3961616" y="3331240"/>
            <a:ext cx="1828800" cy="1128999"/>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1" name="Cylinder 40">
            <a:extLst>
              <a:ext uri="{FF2B5EF4-FFF2-40B4-BE49-F238E27FC236}">
                <a16:creationId xmlns:a16="http://schemas.microsoft.com/office/drawing/2014/main" id="{3B793FC3-87DB-4623-9261-1D0F3AA10B0E}"/>
              </a:ext>
            </a:extLst>
          </p:cNvPr>
          <p:cNvSpPr/>
          <p:nvPr/>
        </p:nvSpPr>
        <p:spPr>
          <a:xfrm>
            <a:off x="10215578" y="2897708"/>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sp>
        <p:nvSpPr>
          <p:cNvPr id="50" name="Rectangle 49">
            <a:extLst>
              <a:ext uri="{FF2B5EF4-FFF2-40B4-BE49-F238E27FC236}">
                <a16:creationId xmlns:a16="http://schemas.microsoft.com/office/drawing/2014/main" id="{BDEB63F7-44BB-4D2E-9EC7-07855092BA81}"/>
              </a:ext>
            </a:extLst>
          </p:cNvPr>
          <p:cNvSpPr/>
          <p:nvPr/>
        </p:nvSpPr>
        <p:spPr>
          <a:xfrm>
            <a:off x="8660114" y="3331240"/>
            <a:ext cx="1518176" cy="1129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518870" y="3792372"/>
            <a:ext cx="1696708" cy="266"/>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FB1FDAFA-1315-4BEE-B6DE-86222917A8C1}"/>
              </a:ext>
            </a:extLst>
          </p:cNvPr>
          <p:cNvSpPr txBox="1"/>
          <p:nvPr/>
        </p:nvSpPr>
        <p:spPr>
          <a:xfrm>
            <a:off x="8846457" y="3823305"/>
            <a:ext cx="976549"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ADO.NET</a:t>
            </a:r>
            <a:endParaRPr lang="de-CH" sz="2400" dirty="0">
              <a:solidFill>
                <a:schemeClr val="accent3"/>
              </a:solidFill>
              <a:latin typeface="Yanone Kaffeesatz Regular" panose="02000000000000000000" pitchFamily="2" charset="0"/>
            </a:endParaRPr>
          </a:p>
        </p:txBody>
      </p:sp>
      <p:cxnSp>
        <p:nvCxnSpPr>
          <p:cNvPr id="11" name="Straight Arrow Connector 10">
            <a:extLst>
              <a:ext uri="{FF2B5EF4-FFF2-40B4-BE49-F238E27FC236}">
                <a16:creationId xmlns:a16="http://schemas.microsoft.com/office/drawing/2014/main" id="{79593834-FE4A-441A-BD8E-418200DA49F0}"/>
              </a:ext>
            </a:extLst>
          </p:cNvPr>
          <p:cNvCxnSpPr>
            <a:cxnSpLocks/>
            <a:stCxn id="10" idx="3"/>
            <a:endCxn id="8" idx="1"/>
          </p:cNvCxnSpPr>
          <p:nvPr/>
        </p:nvCxnSpPr>
        <p:spPr>
          <a:xfrm>
            <a:off x="3713855" y="3792373"/>
            <a:ext cx="2360615" cy="265"/>
          </a:xfrm>
          <a:prstGeom prst="straightConnector1">
            <a:avLst/>
          </a:prstGeom>
          <a:ln w="190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899021E-1FFA-4653-87EC-EFB4F39C3565}"/>
              </a:ext>
            </a:extLst>
          </p:cNvPr>
          <p:cNvSpPr txBox="1"/>
          <p:nvPr/>
        </p:nvSpPr>
        <p:spPr>
          <a:xfrm>
            <a:off x="4671203" y="3823305"/>
            <a:ext cx="652743"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HTTP</a:t>
            </a:r>
            <a:endParaRPr lang="de-CH" sz="2400" dirty="0">
              <a:solidFill>
                <a:schemeClr val="accent4"/>
              </a:solidFill>
              <a:latin typeface="Yanone Kaffeesatz Regular" panose="02000000000000000000" pitchFamily="2" charset="0"/>
            </a:endParaRPr>
          </a:p>
        </p:txBody>
      </p:sp>
      <p:sp>
        <p:nvSpPr>
          <p:cNvPr id="54" name="TextBox 53">
            <a:extLst>
              <a:ext uri="{FF2B5EF4-FFF2-40B4-BE49-F238E27FC236}">
                <a16:creationId xmlns:a16="http://schemas.microsoft.com/office/drawing/2014/main" id="{EAEDC908-7340-44E3-808E-668D8EBC1DB1}"/>
              </a:ext>
            </a:extLst>
          </p:cNvPr>
          <p:cNvSpPr txBox="1"/>
          <p:nvPr/>
        </p:nvSpPr>
        <p:spPr>
          <a:xfrm>
            <a:off x="4549529" y="3279814"/>
            <a:ext cx="811441"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Orders</a:t>
            </a:r>
            <a:endParaRPr lang="de-CH" sz="2400" dirty="0">
              <a:solidFill>
                <a:schemeClr val="accent4"/>
              </a:solidFill>
              <a:latin typeface="Yanone Kaffeesatz Regular" panose="02000000000000000000" pitchFamily="2" charset="0"/>
            </a:endParaRPr>
          </a:p>
        </p:txBody>
      </p:sp>
      <p:sp>
        <p:nvSpPr>
          <p:cNvPr id="55" name="TextBox 54">
            <a:extLst>
              <a:ext uri="{FF2B5EF4-FFF2-40B4-BE49-F238E27FC236}">
                <a16:creationId xmlns:a16="http://schemas.microsoft.com/office/drawing/2014/main" id="{9C2242C7-8023-4D55-8D52-864E8E5DE368}"/>
              </a:ext>
            </a:extLst>
          </p:cNvPr>
          <p:cNvSpPr txBox="1"/>
          <p:nvPr/>
        </p:nvSpPr>
        <p:spPr>
          <a:xfrm>
            <a:off x="8680177" y="3283257"/>
            <a:ext cx="137409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Read</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Write</a:t>
            </a:r>
            <a:endParaRPr lang="de-CH" sz="2400" dirty="0">
              <a:solidFill>
                <a:schemeClr val="accent3"/>
              </a:solidFill>
              <a:latin typeface="Yanone Kaffeesatz Regular" panose="02000000000000000000" pitchFamily="2" charset="0"/>
            </a:endParaRPr>
          </a:p>
        </p:txBody>
      </p: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763351"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Database</a:t>
            </a:r>
            <a:endParaRPr lang="de-CH" sz="1600" dirty="0">
              <a:solidFill>
                <a:schemeClr val="accent3"/>
              </a:solidFill>
              <a:latin typeface="Yanone Kaffeesatz Regular" panose="02000000000000000000" pitchFamily="2" charset="0"/>
            </a:endParaRPr>
          </a:p>
        </p:txBody>
      </p:sp>
      <p:sp>
        <p:nvSpPr>
          <p:cNvPr id="20" name="Rectangle 19">
            <a:extLst>
              <a:ext uri="{FF2B5EF4-FFF2-40B4-BE49-F238E27FC236}">
                <a16:creationId xmlns:a16="http://schemas.microsoft.com/office/drawing/2014/main" id="{06242681-16A1-479E-A0A4-EAA0A56FD313}"/>
              </a:ext>
            </a:extLst>
          </p:cNvPr>
          <p:cNvSpPr/>
          <p:nvPr/>
        </p:nvSpPr>
        <p:spPr>
          <a:xfrm>
            <a:off x="7213600" y="3975100"/>
            <a:ext cx="125786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Batch</a:t>
            </a:r>
            <a:endParaRPr lang="de-CH" sz="900" dirty="0">
              <a:latin typeface="Yanone Kaffeesatz Light" panose="02000000000000000000" pitchFamily="2" charset="0"/>
            </a:endParaRPr>
          </a:p>
        </p:txBody>
      </p:sp>
      <p:cxnSp>
        <p:nvCxnSpPr>
          <p:cNvPr id="21" name="Straight Arrow Connector 20">
            <a:extLst>
              <a:ext uri="{FF2B5EF4-FFF2-40B4-BE49-F238E27FC236}">
                <a16:creationId xmlns:a16="http://schemas.microsoft.com/office/drawing/2014/main" id="{4F026797-5BC6-4E5F-B8BB-0A75FA501889}"/>
              </a:ext>
            </a:extLst>
          </p:cNvPr>
          <p:cNvCxnSpPr>
            <a:cxnSpLocks/>
            <a:stCxn id="20" idx="3"/>
          </p:cNvCxnSpPr>
          <p:nvPr/>
        </p:nvCxnSpPr>
        <p:spPr>
          <a:xfrm>
            <a:off x="8471468" y="4270370"/>
            <a:ext cx="1738726" cy="14600"/>
          </a:xfrm>
          <a:prstGeom prst="straightConnector1">
            <a:avLst/>
          </a:prstGeom>
          <a:ln w="19050">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8272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2451517-3616-409E-ADF1-6782DABD843C}"/>
              </a:ext>
            </a:extLst>
          </p:cNvPr>
          <p:cNvPicPr>
            <a:picLocks noChangeAspect="1"/>
          </p:cNvPicPr>
          <p:nvPr/>
        </p:nvPicPr>
        <p:blipFill>
          <a:blip r:embed="rId3"/>
          <a:stretch>
            <a:fillRect/>
          </a:stretch>
        </p:blipFill>
        <p:spPr>
          <a:xfrm>
            <a:off x="2455400" y="103606"/>
            <a:ext cx="7171200" cy="6754394"/>
          </a:xfrm>
          <a:prstGeom prst="rect">
            <a:avLst/>
          </a:prstGeom>
        </p:spPr>
      </p:pic>
    </p:spTree>
    <p:extLst>
      <p:ext uri="{BB962C8B-B14F-4D97-AF65-F5344CB8AC3E}">
        <p14:creationId xmlns:p14="http://schemas.microsoft.com/office/powerpoint/2010/main" val="3342823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FB3E768-D2CD-4018-AB85-EB9652D6F352}"/>
              </a:ext>
            </a:extLst>
          </p:cNvPr>
          <p:cNvPicPr>
            <a:picLocks noChangeAspect="1"/>
          </p:cNvPicPr>
          <p:nvPr/>
        </p:nvPicPr>
        <p:blipFill>
          <a:blip r:embed="rId3"/>
          <a:stretch>
            <a:fillRect/>
          </a:stretch>
        </p:blipFill>
        <p:spPr>
          <a:xfrm>
            <a:off x="2204085" y="457200"/>
            <a:ext cx="7939506" cy="5829300"/>
          </a:xfrm>
          <a:prstGeom prst="rect">
            <a:avLst/>
          </a:prstGeom>
        </p:spPr>
      </p:pic>
    </p:spTree>
    <p:extLst>
      <p:ext uri="{BB962C8B-B14F-4D97-AF65-F5344CB8AC3E}">
        <p14:creationId xmlns:p14="http://schemas.microsoft.com/office/powerpoint/2010/main" val="17267575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1375241" y="866170"/>
            <a:ext cx="10816759" cy="1938992"/>
          </a:xfrm>
          <a:prstGeom prst="rect">
            <a:avLst/>
          </a:prstGeom>
        </p:spPr>
        <p:txBody>
          <a:bodyPr wrap="square">
            <a:spAutoFit/>
          </a:bodyPr>
          <a:lstStyle/>
          <a:p>
            <a:r>
              <a:rPr lang="en-US" sz="6000" dirty="0">
                <a:solidFill>
                  <a:schemeClr val="tx2"/>
                </a:solidFill>
                <a:latin typeface="Yanone Kaffeesatz Regular" panose="02000000000000000000" pitchFamily="2" charset="0"/>
              </a:rPr>
              <a:t>Batch Jobs increase the window of </a:t>
            </a:r>
            <a:r>
              <a:rPr lang="en-US" sz="6000" dirty="0">
                <a:solidFill>
                  <a:schemeClr val="accent4"/>
                </a:solidFill>
                <a:latin typeface="Yanone Kaffeesatz Regular" panose="02000000000000000000" pitchFamily="2" charset="0"/>
              </a:rPr>
              <a:t>concurrency</a:t>
            </a:r>
            <a:r>
              <a:rPr lang="en-US" sz="6000" dirty="0">
                <a:solidFill>
                  <a:schemeClr val="tx2"/>
                </a:solidFill>
                <a:latin typeface="Yanone Kaffeesatz Regular" panose="02000000000000000000" pitchFamily="2" charset="0"/>
              </a:rPr>
              <a:t> problems</a:t>
            </a:r>
            <a:endParaRPr lang="en-US" sz="1050" dirty="0">
              <a:solidFill>
                <a:schemeClr val="accent4"/>
              </a:solidFill>
            </a:endParaRPr>
          </a:p>
        </p:txBody>
      </p:sp>
      <p:sp>
        <p:nvSpPr>
          <p:cNvPr id="3" name="Rectangle 2">
            <a:extLst>
              <a:ext uri="{FF2B5EF4-FFF2-40B4-BE49-F238E27FC236}">
                <a16:creationId xmlns:a16="http://schemas.microsoft.com/office/drawing/2014/main" id="{5D6B7320-04D1-4796-AFC7-C91F95860E7F}"/>
              </a:ext>
            </a:extLst>
          </p:cNvPr>
          <p:cNvSpPr/>
          <p:nvPr/>
        </p:nvSpPr>
        <p:spPr>
          <a:xfrm>
            <a:off x="1375241" y="3429000"/>
            <a:ext cx="10816759" cy="1938992"/>
          </a:xfrm>
          <a:prstGeom prst="rect">
            <a:avLst/>
          </a:prstGeom>
        </p:spPr>
        <p:txBody>
          <a:bodyPr wrap="square">
            <a:spAutoFit/>
          </a:bodyPr>
          <a:lstStyle/>
          <a:p>
            <a:r>
              <a:rPr lang="en-US" sz="6000" dirty="0">
                <a:solidFill>
                  <a:schemeClr val="tx2"/>
                </a:solidFill>
                <a:latin typeface="Yanone Kaffeesatz Regular" panose="02000000000000000000" pitchFamily="2" charset="0"/>
              </a:rPr>
              <a:t>Batch Jobs for time based business rules</a:t>
            </a:r>
          </a:p>
          <a:p>
            <a:r>
              <a:rPr lang="en-US" sz="6000" dirty="0">
                <a:solidFill>
                  <a:schemeClr val="tx2"/>
                </a:solidFill>
                <a:latin typeface="Yanone Kaffeesatz Regular" panose="02000000000000000000" pitchFamily="2" charset="0"/>
              </a:rPr>
              <a:t>are the </a:t>
            </a:r>
            <a:r>
              <a:rPr lang="en-US" sz="6000" dirty="0">
                <a:solidFill>
                  <a:schemeClr val="accent4"/>
                </a:solidFill>
                <a:latin typeface="Yanone Kaffeesatz Regular" panose="02000000000000000000" pitchFamily="2" charset="0"/>
              </a:rPr>
              <a:t>worst enemy</a:t>
            </a:r>
            <a:r>
              <a:rPr lang="en-US" sz="6000" dirty="0">
                <a:solidFill>
                  <a:schemeClr val="tx2"/>
                </a:solidFill>
                <a:latin typeface="Yanone Kaffeesatz Regular" panose="02000000000000000000" pitchFamily="2" charset="0"/>
              </a:rPr>
              <a:t> for growth</a:t>
            </a:r>
            <a:endParaRPr lang="en-US" sz="1050" dirty="0">
              <a:solidFill>
                <a:schemeClr val="tx2"/>
              </a:solidFill>
            </a:endParaRPr>
          </a:p>
        </p:txBody>
      </p:sp>
    </p:spTree>
    <p:extLst>
      <p:ext uri="{BB962C8B-B14F-4D97-AF65-F5344CB8AC3E}">
        <p14:creationId xmlns:p14="http://schemas.microsoft.com/office/powerpoint/2010/main" val="35880480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DFD70F-CD4B-476B-BFDA-A46EC252123B}"/>
              </a:ext>
            </a:extLst>
          </p:cNvPr>
          <p:cNvPicPr>
            <a:picLocks noChangeAspect="1"/>
          </p:cNvPicPr>
          <p:nvPr/>
        </p:nvPicPr>
        <p:blipFill>
          <a:blip r:embed="rId3">
            <a:grayscl/>
            <a:extLst>
              <a:ext uri="{28A0092B-C50C-407E-A947-70E740481C1C}">
                <a14:useLocalDpi xmlns:a14="http://schemas.microsoft.com/office/drawing/2010/main" val="0"/>
              </a:ext>
            </a:extLst>
          </a:blip>
          <a:stretch>
            <a:fillRect/>
          </a:stretch>
        </p:blipFill>
        <p:spPr>
          <a:xfrm>
            <a:off x="0" y="-635000"/>
            <a:ext cx="12192000" cy="8128000"/>
          </a:xfrm>
          <a:prstGeom prst="rect">
            <a:avLst/>
          </a:prstGeom>
        </p:spPr>
      </p:pic>
      <p:sp>
        <p:nvSpPr>
          <p:cNvPr id="4" name="Rectangle 3">
            <a:extLst>
              <a:ext uri="{FF2B5EF4-FFF2-40B4-BE49-F238E27FC236}">
                <a16:creationId xmlns:a16="http://schemas.microsoft.com/office/drawing/2014/main" id="{D523452F-B17E-4FC7-A339-27D27BE0B366}"/>
              </a:ext>
            </a:extLst>
          </p:cNvPr>
          <p:cNvSpPr/>
          <p:nvPr/>
        </p:nvSpPr>
        <p:spPr>
          <a:xfrm>
            <a:off x="-1" y="1621766"/>
            <a:ext cx="12192001" cy="3209026"/>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DC4907E-003D-4D3D-A207-26C8CC5BD608}"/>
              </a:ext>
            </a:extLst>
          </p:cNvPr>
          <p:cNvSpPr txBox="1"/>
          <p:nvPr/>
        </p:nvSpPr>
        <p:spPr>
          <a:xfrm>
            <a:off x="1865515" y="1811388"/>
            <a:ext cx="8460971" cy="2646878"/>
          </a:xfrm>
          <a:prstGeom prst="rect">
            <a:avLst/>
          </a:prstGeom>
          <a:noFill/>
        </p:spPr>
        <p:txBody>
          <a:bodyPr wrap="none" rtlCol="0">
            <a:spAutoFit/>
          </a:bodyPr>
          <a:lstStyle/>
          <a:p>
            <a:pPr algn="ctr"/>
            <a:r>
              <a:rPr lang="en-US" sz="16600" dirty="0">
                <a:solidFill>
                  <a:schemeClr val="tx2"/>
                </a:solidFill>
                <a:latin typeface="Yanone Kaffeesatz Regular" panose="02000000000000000000" pitchFamily="2" charset="0"/>
              </a:rPr>
              <a:t>Rethink</a:t>
            </a:r>
            <a:r>
              <a:rPr lang="en-US" sz="16600" dirty="0">
                <a:solidFill>
                  <a:schemeClr val="accent2"/>
                </a:solidFill>
                <a:latin typeface="Yanone Kaffeesatz Regular" panose="02000000000000000000" pitchFamily="2" charset="0"/>
              </a:rPr>
              <a:t> time</a:t>
            </a:r>
            <a:endParaRPr lang="de-CH" sz="7200" dirty="0">
              <a:solidFill>
                <a:schemeClr val="accent4"/>
              </a:solidFill>
              <a:latin typeface="Yanone Kaffeesatz Regular" panose="02000000000000000000" pitchFamily="2" charset="0"/>
            </a:endParaRPr>
          </a:p>
        </p:txBody>
      </p:sp>
    </p:spTree>
    <p:extLst>
      <p:ext uri="{BB962C8B-B14F-4D97-AF65-F5344CB8AC3E}">
        <p14:creationId xmlns:p14="http://schemas.microsoft.com/office/powerpoint/2010/main" val="30880174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Arrow Connector 3">
            <a:extLst>
              <a:ext uri="{FF2B5EF4-FFF2-40B4-BE49-F238E27FC236}">
                <a16:creationId xmlns:a16="http://schemas.microsoft.com/office/drawing/2014/main" id="{E5571DEA-7596-455F-99B7-09079025FB7A}"/>
              </a:ext>
            </a:extLst>
          </p:cNvPr>
          <p:cNvCxnSpPr/>
          <p:nvPr/>
        </p:nvCxnSpPr>
        <p:spPr bwMode="auto">
          <a:xfrm>
            <a:off x="1981200" y="3429000"/>
            <a:ext cx="8229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C266D3E0-4501-4F97-A370-73ED8A5E7E11}"/>
              </a:ext>
            </a:extLst>
          </p:cNvPr>
          <p:cNvSpPr/>
          <p:nvPr/>
        </p:nvSpPr>
        <p:spPr bwMode="auto">
          <a:xfrm>
            <a:off x="251460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6" name="Oval 5">
            <a:extLst>
              <a:ext uri="{FF2B5EF4-FFF2-40B4-BE49-F238E27FC236}">
                <a16:creationId xmlns:a16="http://schemas.microsoft.com/office/drawing/2014/main" id="{F18F4AD5-3C12-433E-BEE5-E31E76B58FC8}"/>
              </a:ext>
            </a:extLst>
          </p:cNvPr>
          <p:cNvSpPr/>
          <p:nvPr/>
        </p:nvSpPr>
        <p:spPr bwMode="auto">
          <a:xfrm>
            <a:off x="320040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7" name="Oval 6">
            <a:extLst>
              <a:ext uri="{FF2B5EF4-FFF2-40B4-BE49-F238E27FC236}">
                <a16:creationId xmlns:a16="http://schemas.microsoft.com/office/drawing/2014/main" id="{77580492-A5A3-4F8B-84DC-DBF4673AB002}"/>
              </a:ext>
            </a:extLst>
          </p:cNvPr>
          <p:cNvSpPr/>
          <p:nvPr/>
        </p:nvSpPr>
        <p:spPr bwMode="auto">
          <a:xfrm>
            <a:off x="457200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8" name="Oval 7">
            <a:extLst>
              <a:ext uri="{FF2B5EF4-FFF2-40B4-BE49-F238E27FC236}">
                <a16:creationId xmlns:a16="http://schemas.microsoft.com/office/drawing/2014/main" id="{C1D07F5E-50E2-42F2-9252-9BF119EF8224}"/>
              </a:ext>
            </a:extLst>
          </p:cNvPr>
          <p:cNvSpPr/>
          <p:nvPr/>
        </p:nvSpPr>
        <p:spPr bwMode="auto">
          <a:xfrm>
            <a:off x="489712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9" name="Oval 8">
            <a:extLst>
              <a:ext uri="{FF2B5EF4-FFF2-40B4-BE49-F238E27FC236}">
                <a16:creationId xmlns:a16="http://schemas.microsoft.com/office/drawing/2014/main" id="{374C971E-BF95-4A1B-814F-206AAA28B6A7}"/>
              </a:ext>
            </a:extLst>
          </p:cNvPr>
          <p:cNvSpPr/>
          <p:nvPr/>
        </p:nvSpPr>
        <p:spPr bwMode="auto">
          <a:xfrm>
            <a:off x="5582920" y="3276600"/>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0" name="Oval 9">
            <a:extLst>
              <a:ext uri="{FF2B5EF4-FFF2-40B4-BE49-F238E27FC236}">
                <a16:creationId xmlns:a16="http://schemas.microsoft.com/office/drawing/2014/main" id="{E0FCA3B2-6D9F-48EF-B30F-21D1BAD7BE6F}"/>
              </a:ext>
            </a:extLst>
          </p:cNvPr>
          <p:cNvSpPr/>
          <p:nvPr/>
        </p:nvSpPr>
        <p:spPr bwMode="auto">
          <a:xfrm>
            <a:off x="69164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1" name="Oval 10">
            <a:extLst>
              <a:ext uri="{FF2B5EF4-FFF2-40B4-BE49-F238E27FC236}">
                <a16:creationId xmlns:a16="http://schemas.microsoft.com/office/drawing/2014/main" id="{D140289A-966B-4F66-938E-A02188BBA6F2}"/>
              </a:ext>
            </a:extLst>
          </p:cNvPr>
          <p:cNvSpPr/>
          <p:nvPr/>
        </p:nvSpPr>
        <p:spPr bwMode="auto">
          <a:xfrm>
            <a:off x="70688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2" name="Oval 11">
            <a:extLst>
              <a:ext uri="{FF2B5EF4-FFF2-40B4-BE49-F238E27FC236}">
                <a16:creationId xmlns:a16="http://schemas.microsoft.com/office/drawing/2014/main" id="{C9E66DFE-C36F-4493-8E40-74D0862F235C}"/>
              </a:ext>
            </a:extLst>
          </p:cNvPr>
          <p:cNvSpPr/>
          <p:nvPr/>
        </p:nvSpPr>
        <p:spPr bwMode="auto">
          <a:xfrm>
            <a:off x="74498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3" name="Oval 12">
            <a:extLst>
              <a:ext uri="{FF2B5EF4-FFF2-40B4-BE49-F238E27FC236}">
                <a16:creationId xmlns:a16="http://schemas.microsoft.com/office/drawing/2014/main" id="{C2C1AC74-D49D-42B3-AC81-574F8DBCB09F}"/>
              </a:ext>
            </a:extLst>
          </p:cNvPr>
          <p:cNvSpPr/>
          <p:nvPr/>
        </p:nvSpPr>
        <p:spPr bwMode="auto">
          <a:xfrm>
            <a:off x="82499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4" name="Oval 13">
            <a:extLst>
              <a:ext uri="{FF2B5EF4-FFF2-40B4-BE49-F238E27FC236}">
                <a16:creationId xmlns:a16="http://schemas.microsoft.com/office/drawing/2014/main" id="{43B560B4-D62F-436D-83AE-350BEA81F025}"/>
              </a:ext>
            </a:extLst>
          </p:cNvPr>
          <p:cNvSpPr/>
          <p:nvPr/>
        </p:nvSpPr>
        <p:spPr bwMode="auto">
          <a:xfrm>
            <a:off x="9372600" y="3266428"/>
            <a:ext cx="304800" cy="304788"/>
          </a:xfrm>
          <a:prstGeom prst="ellipse">
            <a:avLst/>
          </a:prstGeom>
          <a:solidFill>
            <a:schemeClr val="accent4"/>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cxnSp>
        <p:nvCxnSpPr>
          <p:cNvPr id="15" name="Straight Arrow Connector 14">
            <a:extLst>
              <a:ext uri="{FF2B5EF4-FFF2-40B4-BE49-F238E27FC236}">
                <a16:creationId xmlns:a16="http://schemas.microsoft.com/office/drawing/2014/main" id="{2B45F7BC-D3A0-4117-B434-1077CF0B96CA}"/>
              </a:ext>
            </a:extLst>
          </p:cNvPr>
          <p:cNvCxnSpPr>
            <a:cxnSpLocks/>
          </p:cNvCxnSpPr>
          <p:nvPr/>
        </p:nvCxnSpPr>
        <p:spPr bwMode="auto">
          <a:xfrm flipH="1">
            <a:off x="6781800" y="3886200"/>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2B497888-F375-4181-9B73-CBEA9F7B5043}"/>
              </a:ext>
            </a:extLst>
          </p:cNvPr>
          <p:cNvSpPr txBox="1"/>
          <p:nvPr/>
        </p:nvSpPr>
        <p:spPr>
          <a:xfrm>
            <a:off x="7588521" y="3976600"/>
            <a:ext cx="1322798" cy="707886"/>
          </a:xfrm>
          <a:prstGeom prst="rect">
            <a:avLst/>
          </a:prstGeom>
          <a:noFill/>
        </p:spPr>
        <p:txBody>
          <a:bodyPr wrap="none" rtlCol="0">
            <a:spAutoFit/>
          </a:bodyPr>
          <a:lstStyle/>
          <a:p>
            <a:r>
              <a:rPr lang="en-GB" sz="4000" dirty="0">
                <a:solidFill>
                  <a:srgbClr val="FFCB35"/>
                </a:solidFill>
                <a:latin typeface="Yanone Kaffeesatz Regular" panose="02000000000000000000" pitchFamily="2" charset="0"/>
              </a:rPr>
              <a:t>1 week</a:t>
            </a:r>
          </a:p>
        </p:txBody>
      </p:sp>
      <p:sp>
        <p:nvSpPr>
          <p:cNvPr id="19" name="TextBox 18">
            <a:extLst>
              <a:ext uri="{FF2B5EF4-FFF2-40B4-BE49-F238E27FC236}">
                <a16:creationId xmlns:a16="http://schemas.microsoft.com/office/drawing/2014/main" id="{990F70B3-8A30-4DB0-91E8-CDA14AE5E85F}"/>
              </a:ext>
            </a:extLst>
          </p:cNvPr>
          <p:cNvSpPr txBox="1"/>
          <p:nvPr/>
        </p:nvSpPr>
        <p:spPr>
          <a:xfrm>
            <a:off x="7181473" y="4787743"/>
            <a:ext cx="2441694" cy="584775"/>
          </a:xfrm>
          <a:prstGeom prst="rect">
            <a:avLst/>
          </a:prstGeom>
          <a:noFill/>
        </p:spPr>
        <p:txBody>
          <a:bodyPr wrap="none" rtlCol="0">
            <a:spAutoFit/>
          </a:bodyPr>
          <a:lstStyle/>
          <a:p>
            <a:r>
              <a:rPr lang="en-GB" sz="3200" dirty="0">
                <a:solidFill>
                  <a:schemeClr val="tx2"/>
                </a:solidFill>
                <a:latin typeface="Yanone Kaffeesatz Regular" panose="02000000000000000000" pitchFamily="2" charset="0"/>
              </a:rPr>
              <a:t>Sum(o =&gt; </a:t>
            </a:r>
            <a:r>
              <a:rPr lang="en-GB" sz="3200" dirty="0" err="1">
                <a:solidFill>
                  <a:schemeClr val="tx2"/>
                </a:solidFill>
                <a:latin typeface="Yanone Kaffeesatz Regular" panose="02000000000000000000" pitchFamily="2" charset="0"/>
              </a:rPr>
              <a:t>o.Total</a:t>
            </a:r>
            <a:r>
              <a:rPr lang="en-GB" sz="3200" dirty="0">
                <a:solidFill>
                  <a:schemeClr val="tx2"/>
                </a:solidFill>
                <a:latin typeface="Yanone Kaffeesatz Regular" panose="02000000000000000000" pitchFamily="2" charset="0"/>
              </a:rPr>
              <a:t>)</a:t>
            </a:r>
          </a:p>
        </p:txBody>
      </p:sp>
      <p:sp>
        <p:nvSpPr>
          <p:cNvPr id="16" name="TextBox 15">
            <a:extLst>
              <a:ext uri="{FF2B5EF4-FFF2-40B4-BE49-F238E27FC236}">
                <a16:creationId xmlns:a16="http://schemas.microsoft.com/office/drawing/2014/main" id="{658DFC29-E99D-4AE0-B6C2-3608B6708DAC}"/>
              </a:ext>
            </a:extLst>
          </p:cNvPr>
          <p:cNvSpPr txBox="1"/>
          <p:nvPr/>
        </p:nvSpPr>
        <p:spPr>
          <a:xfrm>
            <a:off x="9954260" y="2886050"/>
            <a:ext cx="269626" cy="461665"/>
          </a:xfrm>
          <a:prstGeom prst="rect">
            <a:avLst/>
          </a:prstGeom>
          <a:noFill/>
        </p:spPr>
        <p:txBody>
          <a:bodyPr wrap="none" rtlCol="0">
            <a:spAutoFit/>
          </a:bodyPr>
          <a:lstStyle/>
          <a:p>
            <a:r>
              <a:rPr lang="en-GB" sz="2400" i="1" dirty="0">
                <a:solidFill>
                  <a:schemeClr val="tx2"/>
                </a:solidFill>
                <a:latin typeface="Lato" panose="020F0502020204030203" pitchFamily="34" charset="0"/>
              </a:rPr>
              <a:t>t</a:t>
            </a:r>
          </a:p>
        </p:txBody>
      </p:sp>
    </p:spTree>
    <p:extLst>
      <p:ext uri="{BB962C8B-B14F-4D97-AF65-F5344CB8AC3E}">
        <p14:creationId xmlns:p14="http://schemas.microsoft.com/office/powerpoint/2010/main" val="2308142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left)">
                                      <p:cBhvr>
                                        <p:cTn id="23" dur="500"/>
                                        <p:tgtEl>
                                          <p:spTgt spid="9"/>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left)">
                                      <p:cBhvr>
                                        <p:cTn id="31" dur="500"/>
                                        <p:tgtEl>
                                          <p:spTgt spid="11"/>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left)">
                                      <p:cBhvr>
                                        <p:cTn id="35" dur="500"/>
                                        <p:tgtEl>
                                          <p:spTgt spid="12"/>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wipe(left)">
                                      <p:cBhvr>
                                        <p:cTn id="39" dur="500"/>
                                        <p:tgtEl>
                                          <p:spTgt spid="13"/>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grpId="0" nodeType="click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wipe(left)">
                                      <p:cBhvr>
                                        <p:cTn id="44" dur="500"/>
                                        <p:tgtEl>
                                          <p:spTgt spid="14"/>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2" fill="hold" nodeType="click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wipe(right)">
                                      <p:cBhvr>
                                        <p:cTn id="49" dur="500"/>
                                        <p:tgtEl>
                                          <p:spTgt spid="15"/>
                                        </p:tgtEl>
                                      </p:cBhvr>
                                    </p:animEffect>
                                  </p:childTnLst>
                                </p:cTn>
                              </p:par>
                              <p:par>
                                <p:cTn id="50" presetID="22" presetClass="entr" presetSubtype="2" fill="hold" grpId="0" nodeType="with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wipe(right)">
                                      <p:cBhvr>
                                        <p:cTn id="52" dur="500"/>
                                        <p:tgtEl>
                                          <p:spTgt spid="18"/>
                                        </p:tgtEl>
                                      </p:cBhvr>
                                    </p:animEffect>
                                  </p:childTnLst>
                                </p:cTn>
                              </p:par>
                            </p:childTnLst>
                          </p:cTn>
                        </p:par>
                        <p:par>
                          <p:cTn id="53" fill="hold">
                            <p:stCondLst>
                              <p:cond delay="500"/>
                            </p:stCondLst>
                            <p:childTnLst>
                              <p:par>
                                <p:cTn id="54" presetID="10"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animEffect transition="in" filter="fade">
                                      <p:cBhvr>
                                        <p:cTn id="5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8" grpId="0"/>
      <p:bldP spid="1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D742959D-8AB5-437E-A736-92B8EE850013}"/>
              </a:ext>
            </a:extLst>
          </p:cNvPr>
          <p:cNvCxnSpPr/>
          <p:nvPr/>
        </p:nvCxnSpPr>
        <p:spPr bwMode="auto">
          <a:xfrm>
            <a:off x="1981200" y="1371600"/>
            <a:ext cx="8229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B7B12175-28FE-42C7-A4F9-11176D5255E2}"/>
              </a:ext>
            </a:extLst>
          </p:cNvPr>
          <p:cNvSpPr/>
          <p:nvPr/>
        </p:nvSpPr>
        <p:spPr bwMode="auto">
          <a:xfrm>
            <a:off x="25146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4" name="Oval 3">
            <a:extLst>
              <a:ext uri="{FF2B5EF4-FFF2-40B4-BE49-F238E27FC236}">
                <a16:creationId xmlns:a16="http://schemas.microsoft.com/office/drawing/2014/main" id="{1FD475FC-A699-4A9C-8DE6-5F447EACA982}"/>
              </a:ext>
            </a:extLst>
          </p:cNvPr>
          <p:cNvSpPr/>
          <p:nvPr/>
        </p:nvSpPr>
        <p:spPr bwMode="auto">
          <a:xfrm>
            <a:off x="32004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5" name="Oval 4">
            <a:extLst>
              <a:ext uri="{FF2B5EF4-FFF2-40B4-BE49-F238E27FC236}">
                <a16:creationId xmlns:a16="http://schemas.microsoft.com/office/drawing/2014/main" id="{AE567AAC-DFD4-4817-8E1F-301284135737}"/>
              </a:ext>
            </a:extLst>
          </p:cNvPr>
          <p:cNvSpPr/>
          <p:nvPr/>
        </p:nvSpPr>
        <p:spPr bwMode="auto">
          <a:xfrm>
            <a:off x="45720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6" name="TextBox 5">
            <a:extLst>
              <a:ext uri="{FF2B5EF4-FFF2-40B4-BE49-F238E27FC236}">
                <a16:creationId xmlns:a16="http://schemas.microsoft.com/office/drawing/2014/main" id="{2F9405C5-4E4E-49C5-8B3B-43B4D9D370F0}"/>
              </a:ext>
            </a:extLst>
          </p:cNvPr>
          <p:cNvSpPr txBox="1"/>
          <p:nvPr/>
        </p:nvSpPr>
        <p:spPr>
          <a:xfrm>
            <a:off x="2519681" y="1981201"/>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8" name="Straight Arrow Connector 7">
            <a:extLst>
              <a:ext uri="{FF2B5EF4-FFF2-40B4-BE49-F238E27FC236}">
                <a16:creationId xmlns:a16="http://schemas.microsoft.com/office/drawing/2014/main" id="{31278693-75E7-4841-9F04-60193AFC076C}"/>
              </a:ext>
            </a:extLst>
          </p:cNvPr>
          <p:cNvCxnSpPr>
            <a:cxnSpLocks/>
          </p:cNvCxnSpPr>
          <p:nvPr/>
        </p:nvCxnSpPr>
        <p:spPr bwMode="auto">
          <a:xfrm>
            <a:off x="2656840" y="2593032"/>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01D6BAC5-9B10-474A-8473-0E1874F7666A}"/>
              </a:ext>
            </a:extLst>
          </p:cNvPr>
          <p:cNvSpPr txBox="1"/>
          <p:nvPr/>
        </p:nvSpPr>
        <p:spPr>
          <a:xfrm>
            <a:off x="5257801" y="2669233"/>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12" name="TextBox 11">
            <a:extLst>
              <a:ext uri="{FF2B5EF4-FFF2-40B4-BE49-F238E27FC236}">
                <a16:creationId xmlns:a16="http://schemas.microsoft.com/office/drawing/2014/main" id="{8341F91C-F92D-4645-A3C4-5D8F745B6AAC}"/>
              </a:ext>
            </a:extLst>
          </p:cNvPr>
          <p:cNvSpPr txBox="1"/>
          <p:nvPr/>
        </p:nvSpPr>
        <p:spPr>
          <a:xfrm>
            <a:off x="3446390" y="2669233"/>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13" name="TextBox 12">
            <a:extLst>
              <a:ext uri="{FF2B5EF4-FFF2-40B4-BE49-F238E27FC236}">
                <a16:creationId xmlns:a16="http://schemas.microsoft.com/office/drawing/2014/main" id="{ADAF9B44-A831-43CC-8CFF-AB6E3FA5496D}"/>
              </a:ext>
            </a:extLst>
          </p:cNvPr>
          <p:cNvSpPr txBox="1"/>
          <p:nvPr/>
        </p:nvSpPr>
        <p:spPr>
          <a:xfrm>
            <a:off x="3200401" y="3130898"/>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14" name="Straight Arrow Connector 13">
            <a:extLst>
              <a:ext uri="{FF2B5EF4-FFF2-40B4-BE49-F238E27FC236}">
                <a16:creationId xmlns:a16="http://schemas.microsoft.com/office/drawing/2014/main" id="{A83DF27B-837D-4B8F-B3A1-FE2DE227DAE0}"/>
              </a:ext>
            </a:extLst>
          </p:cNvPr>
          <p:cNvCxnSpPr>
            <a:cxnSpLocks/>
          </p:cNvCxnSpPr>
          <p:nvPr/>
        </p:nvCxnSpPr>
        <p:spPr bwMode="auto">
          <a:xfrm>
            <a:off x="3337560" y="3742729"/>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CB78D0A-1969-4C1C-9434-97DC99D4741C}"/>
              </a:ext>
            </a:extLst>
          </p:cNvPr>
          <p:cNvSpPr txBox="1"/>
          <p:nvPr/>
        </p:nvSpPr>
        <p:spPr>
          <a:xfrm>
            <a:off x="5938521" y="3818930"/>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16" name="TextBox 15">
            <a:extLst>
              <a:ext uri="{FF2B5EF4-FFF2-40B4-BE49-F238E27FC236}">
                <a16:creationId xmlns:a16="http://schemas.microsoft.com/office/drawing/2014/main" id="{E1491A2D-DA3D-4BF7-B615-F2D301BF9789}"/>
              </a:ext>
            </a:extLst>
          </p:cNvPr>
          <p:cNvSpPr txBox="1"/>
          <p:nvPr/>
        </p:nvSpPr>
        <p:spPr>
          <a:xfrm>
            <a:off x="4127110" y="3818930"/>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22" name="TextBox 21">
            <a:extLst>
              <a:ext uri="{FF2B5EF4-FFF2-40B4-BE49-F238E27FC236}">
                <a16:creationId xmlns:a16="http://schemas.microsoft.com/office/drawing/2014/main" id="{56D18C52-77EC-4A5A-BAD8-747B95D95D2B}"/>
              </a:ext>
            </a:extLst>
          </p:cNvPr>
          <p:cNvSpPr txBox="1"/>
          <p:nvPr/>
        </p:nvSpPr>
        <p:spPr>
          <a:xfrm>
            <a:off x="4572001" y="4199930"/>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23" name="Straight Arrow Connector 22">
            <a:extLst>
              <a:ext uri="{FF2B5EF4-FFF2-40B4-BE49-F238E27FC236}">
                <a16:creationId xmlns:a16="http://schemas.microsoft.com/office/drawing/2014/main" id="{6D572205-E982-47B7-B265-3FB0F671B921}"/>
              </a:ext>
            </a:extLst>
          </p:cNvPr>
          <p:cNvCxnSpPr>
            <a:cxnSpLocks/>
          </p:cNvCxnSpPr>
          <p:nvPr/>
        </p:nvCxnSpPr>
        <p:spPr bwMode="auto">
          <a:xfrm>
            <a:off x="4709160" y="4811761"/>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C23902B-9152-4C64-90FE-87AC9ED889CB}"/>
              </a:ext>
            </a:extLst>
          </p:cNvPr>
          <p:cNvSpPr txBox="1"/>
          <p:nvPr/>
        </p:nvSpPr>
        <p:spPr>
          <a:xfrm>
            <a:off x="7310121" y="4887962"/>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25" name="TextBox 24">
            <a:extLst>
              <a:ext uri="{FF2B5EF4-FFF2-40B4-BE49-F238E27FC236}">
                <a16:creationId xmlns:a16="http://schemas.microsoft.com/office/drawing/2014/main" id="{7BF50642-CCDC-4C44-BADC-2561FD4B230B}"/>
              </a:ext>
            </a:extLst>
          </p:cNvPr>
          <p:cNvSpPr txBox="1"/>
          <p:nvPr/>
        </p:nvSpPr>
        <p:spPr>
          <a:xfrm>
            <a:off x="5498710" y="4887962"/>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28" name="Oval 27">
            <a:extLst>
              <a:ext uri="{FF2B5EF4-FFF2-40B4-BE49-F238E27FC236}">
                <a16:creationId xmlns:a16="http://schemas.microsoft.com/office/drawing/2014/main" id="{0E8DD3E0-A5C6-48CC-A26E-8FF23AB769DB}"/>
              </a:ext>
            </a:extLst>
          </p:cNvPr>
          <p:cNvSpPr/>
          <p:nvPr/>
        </p:nvSpPr>
        <p:spPr bwMode="auto">
          <a:xfrm>
            <a:off x="489712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29" name="Oval 28">
            <a:extLst>
              <a:ext uri="{FF2B5EF4-FFF2-40B4-BE49-F238E27FC236}">
                <a16:creationId xmlns:a16="http://schemas.microsoft.com/office/drawing/2014/main" id="{64CDC523-18F8-4181-9BE4-5F77330C1EAD}"/>
              </a:ext>
            </a:extLst>
          </p:cNvPr>
          <p:cNvSpPr/>
          <p:nvPr/>
        </p:nvSpPr>
        <p:spPr bwMode="auto">
          <a:xfrm>
            <a:off x="5582920" y="1219200"/>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0" name="Oval 29">
            <a:extLst>
              <a:ext uri="{FF2B5EF4-FFF2-40B4-BE49-F238E27FC236}">
                <a16:creationId xmlns:a16="http://schemas.microsoft.com/office/drawing/2014/main" id="{7F8E9DF5-ADBC-45A8-9DAE-5A387F12C46D}"/>
              </a:ext>
            </a:extLst>
          </p:cNvPr>
          <p:cNvSpPr/>
          <p:nvPr/>
        </p:nvSpPr>
        <p:spPr bwMode="auto">
          <a:xfrm>
            <a:off x="69164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1" name="Oval 30">
            <a:extLst>
              <a:ext uri="{FF2B5EF4-FFF2-40B4-BE49-F238E27FC236}">
                <a16:creationId xmlns:a16="http://schemas.microsoft.com/office/drawing/2014/main" id="{EBC4C9AC-D79C-4C22-BAF1-FE510BDF502F}"/>
              </a:ext>
            </a:extLst>
          </p:cNvPr>
          <p:cNvSpPr/>
          <p:nvPr/>
        </p:nvSpPr>
        <p:spPr bwMode="auto">
          <a:xfrm>
            <a:off x="70688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2" name="Oval 31">
            <a:extLst>
              <a:ext uri="{FF2B5EF4-FFF2-40B4-BE49-F238E27FC236}">
                <a16:creationId xmlns:a16="http://schemas.microsoft.com/office/drawing/2014/main" id="{4E0DDBCE-F973-4317-B5C3-2945528A58C6}"/>
              </a:ext>
            </a:extLst>
          </p:cNvPr>
          <p:cNvSpPr/>
          <p:nvPr/>
        </p:nvSpPr>
        <p:spPr bwMode="auto">
          <a:xfrm>
            <a:off x="74498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3" name="Oval 32">
            <a:extLst>
              <a:ext uri="{FF2B5EF4-FFF2-40B4-BE49-F238E27FC236}">
                <a16:creationId xmlns:a16="http://schemas.microsoft.com/office/drawing/2014/main" id="{51FCBA27-4B45-428C-AF34-5A8390A5F67C}"/>
              </a:ext>
            </a:extLst>
          </p:cNvPr>
          <p:cNvSpPr/>
          <p:nvPr/>
        </p:nvSpPr>
        <p:spPr bwMode="auto">
          <a:xfrm>
            <a:off x="82499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4" name="Oval 33">
            <a:extLst>
              <a:ext uri="{FF2B5EF4-FFF2-40B4-BE49-F238E27FC236}">
                <a16:creationId xmlns:a16="http://schemas.microsoft.com/office/drawing/2014/main" id="{73BB4468-2D59-4304-B777-7431DDDBC382}"/>
              </a:ext>
            </a:extLst>
          </p:cNvPr>
          <p:cNvSpPr/>
          <p:nvPr/>
        </p:nvSpPr>
        <p:spPr bwMode="auto">
          <a:xfrm>
            <a:off x="9372600" y="1209028"/>
            <a:ext cx="304800" cy="304788"/>
          </a:xfrm>
          <a:prstGeom prst="ellipse">
            <a:avLst/>
          </a:prstGeom>
          <a:solidFill>
            <a:schemeClr val="accent4"/>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5" name="TextBox 34">
            <a:extLst>
              <a:ext uri="{FF2B5EF4-FFF2-40B4-BE49-F238E27FC236}">
                <a16:creationId xmlns:a16="http://schemas.microsoft.com/office/drawing/2014/main" id="{BA8B2904-FB2D-45A0-9065-9EBCA1197632}"/>
              </a:ext>
            </a:extLst>
          </p:cNvPr>
          <p:cNvSpPr txBox="1"/>
          <p:nvPr/>
        </p:nvSpPr>
        <p:spPr>
          <a:xfrm>
            <a:off x="2514601" y="1600194"/>
            <a:ext cx="1375698" cy="523220"/>
          </a:xfrm>
          <a:prstGeom prst="rect">
            <a:avLst/>
          </a:prstGeom>
          <a:noFill/>
        </p:spPr>
        <p:txBody>
          <a:bodyPr wrap="none" rtlCol="0">
            <a:spAutoFit/>
          </a:bodyPr>
          <a:lstStyle/>
          <a:p>
            <a:r>
              <a:rPr lang="en-GB" sz="2800" dirty="0" err="1">
                <a:solidFill>
                  <a:schemeClr val="tx2"/>
                </a:solidFill>
                <a:latin typeface="Yanone Kaffeesatz Regular" panose="02000000000000000000" pitchFamily="2" charset="0"/>
              </a:rPr>
              <a:t>WeekTotal</a:t>
            </a:r>
            <a:endParaRPr lang="en-GB" sz="2800" dirty="0">
              <a:solidFill>
                <a:schemeClr val="tx2"/>
              </a:solidFill>
              <a:latin typeface="Yanone Kaffeesatz Regular" panose="02000000000000000000" pitchFamily="2" charset="0"/>
            </a:endParaRPr>
          </a:p>
        </p:txBody>
      </p:sp>
      <p:sp>
        <p:nvSpPr>
          <p:cNvPr id="36" name="TextBox 35">
            <a:extLst>
              <a:ext uri="{FF2B5EF4-FFF2-40B4-BE49-F238E27FC236}">
                <a16:creationId xmlns:a16="http://schemas.microsoft.com/office/drawing/2014/main" id="{29A1F676-1EF4-40EA-A45E-F44EA50DE9A6}"/>
              </a:ext>
            </a:extLst>
          </p:cNvPr>
          <p:cNvSpPr txBox="1"/>
          <p:nvPr/>
        </p:nvSpPr>
        <p:spPr>
          <a:xfrm>
            <a:off x="8668035" y="1600194"/>
            <a:ext cx="1375698" cy="523220"/>
          </a:xfrm>
          <a:prstGeom prst="rect">
            <a:avLst/>
          </a:prstGeom>
          <a:noFill/>
        </p:spPr>
        <p:txBody>
          <a:bodyPr wrap="none" rtlCol="0">
            <a:spAutoFit/>
          </a:bodyPr>
          <a:lstStyle/>
          <a:p>
            <a:r>
              <a:rPr lang="en-GB" sz="2800" dirty="0" err="1">
                <a:solidFill>
                  <a:schemeClr val="tx2"/>
                </a:solidFill>
                <a:latin typeface="Yanone Kaffeesatz Regular" panose="02000000000000000000" pitchFamily="2" charset="0"/>
              </a:rPr>
              <a:t>WeekTotal</a:t>
            </a:r>
            <a:endParaRPr lang="en-GB" sz="2800" dirty="0">
              <a:solidFill>
                <a:schemeClr val="tx2"/>
              </a:solidFill>
              <a:latin typeface="Yanone Kaffeesatz Regular" panose="02000000000000000000" pitchFamily="2" charset="0"/>
            </a:endParaRPr>
          </a:p>
        </p:txBody>
      </p:sp>
      <p:sp>
        <p:nvSpPr>
          <p:cNvPr id="27" name="TextBox 26">
            <a:extLst>
              <a:ext uri="{FF2B5EF4-FFF2-40B4-BE49-F238E27FC236}">
                <a16:creationId xmlns:a16="http://schemas.microsoft.com/office/drawing/2014/main" id="{7E9B67E4-01E5-4B07-8C01-1B51DDEAD362}"/>
              </a:ext>
            </a:extLst>
          </p:cNvPr>
          <p:cNvSpPr txBox="1"/>
          <p:nvPr/>
        </p:nvSpPr>
        <p:spPr>
          <a:xfrm>
            <a:off x="9935846" y="828650"/>
            <a:ext cx="288862" cy="523220"/>
          </a:xfrm>
          <a:prstGeom prst="rect">
            <a:avLst/>
          </a:prstGeom>
          <a:noFill/>
        </p:spPr>
        <p:txBody>
          <a:bodyPr wrap="none" rtlCol="0">
            <a:spAutoFit/>
          </a:bodyPr>
          <a:lstStyle/>
          <a:p>
            <a:r>
              <a:rPr lang="en-GB" sz="2800" i="1" dirty="0">
                <a:solidFill>
                  <a:schemeClr val="tx2"/>
                </a:solidFill>
                <a:latin typeface="Yanone Kaffeesatz Regular" panose="02000000000000000000" pitchFamily="2" charset="0"/>
              </a:rPr>
              <a:t>t</a:t>
            </a:r>
          </a:p>
        </p:txBody>
      </p:sp>
    </p:spTree>
    <p:extLst>
      <p:ext uri="{BB962C8B-B14F-4D97-AF65-F5344CB8AC3E}">
        <p14:creationId xmlns:p14="http://schemas.microsoft.com/office/powerpoint/2010/main" val="2038550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wipe(left)">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wipe(left)">
                                      <p:cBhvr>
                                        <p:cTn id="35" dur="500"/>
                                        <p:tgtEl>
                                          <p:spTgt spid="4"/>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nodeType="click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wipe(left)">
                                      <p:cBhvr>
                                        <p:cTn id="45" dur="500"/>
                                        <p:tgtEl>
                                          <p:spTgt spid="14"/>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wipe(left)">
                                      <p:cBhvr>
                                        <p:cTn id="48" dur="500"/>
                                        <p:tgtEl>
                                          <p:spTgt spid="16"/>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fade">
                                      <p:cBhvr>
                                        <p:cTn id="53" dur="500"/>
                                        <p:tgtEl>
                                          <p:spTgt spid="15"/>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grpId="0" nodeType="clickEffect">
                                  <p:stCondLst>
                                    <p:cond delay="0"/>
                                  </p:stCondLst>
                                  <p:childTnLst>
                                    <p:set>
                                      <p:cBhvr>
                                        <p:cTn id="57" dur="1" fill="hold">
                                          <p:stCondLst>
                                            <p:cond delay="0"/>
                                          </p:stCondLst>
                                        </p:cTn>
                                        <p:tgtEl>
                                          <p:spTgt spid="5"/>
                                        </p:tgtEl>
                                        <p:attrNameLst>
                                          <p:attrName>style.visibility</p:attrName>
                                        </p:attrNameLst>
                                      </p:cBhvr>
                                      <p:to>
                                        <p:strVal val="visible"/>
                                      </p:to>
                                    </p:set>
                                    <p:animEffect transition="in" filter="wipe(left)">
                                      <p:cBhvr>
                                        <p:cTn id="58" dur="500"/>
                                        <p:tgtEl>
                                          <p:spTgt spid="5"/>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fade">
                                      <p:cBhvr>
                                        <p:cTn id="63" dur="500"/>
                                        <p:tgtEl>
                                          <p:spTgt spid="22"/>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8" fill="hold" nodeType="clickEffect">
                                  <p:stCondLst>
                                    <p:cond delay="0"/>
                                  </p:stCondLst>
                                  <p:childTnLst>
                                    <p:set>
                                      <p:cBhvr>
                                        <p:cTn id="67" dur="1" fill="hold">
                                          <p:stCondLst>
                                            <p:cond delay="0"/>
                                          </p:stCondLst>
                                        </p:cTn>
                                        <p:tgtEl>
                                          <p:spTgt spid="23"/>
                                        </p:tgtEl>
                                        <p:attrNameLst>
                                          <p:attrName>style.visibility</p:attrName>
                                        </p:attrNameLst>
                                      </p:cBhvr>
                                      <p:to>
                                        <p:strVal val="visible"/>
                                      </p:to>
                                    </p:set>
                                    <p:animEffect transition="in" filter="wipe(left)">
                                      <p:cBhvr>
                                        <p:cTn id="68" dur="500"/>
                                        <p:tgtEl>
                                          <p:spTgt spid="23"/>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25"/>
                                        </p:tgtEl>
                                        <p:attrNameLst>
                                          <p:attrName>style.visibility</p:attrName>
                                        </p:attrNameLst>
                                      </p:cBhvr>
                                      <p:to>
                                        <p:strVal val="visible"/>
                                      </p:to>
                                    </p:set>
                                    <p:animEffect transition="in" filter="wipe(left)">
                                      <p:cBhvr>
                                        <p:cTn id="71" dur="500"/>
                                        <p:tgtEl>
                                          <p:spTgt spid="25"/>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24"/>
                                        </p:tgtEl>
                                        <p:attrNameLst>
                                          <p:attrName>style.visibility</p:attrName>
                                        </p:attrNameLst>
                                      </p:cBhvr>
                                      <p:to>
                                        <p:strVal val="visible"/>
                                      </p:to>
                                    </p:set>
                                    <p:animEffect transition="in" filter="fade">
                                      <p:cBhvr>
                                        <p:cTn id="76" dur="500"/>
                                        <p:tgtEl>
                                          <p:spTgt spid="24"/>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8" fill="hold" grpId="0" nodeType="clickEffect">
                                  <p:stCondLst>
                                    <p:cond delay="0"/>
                                  </p:stCondLst>
                                  <p:childTnLst>
                                    <p:set>
                                      <p:cBhvr>
                                        <p:cTn id="80" dur="1" fill="hold">
                                          <p:stCondLst>
                                            <p:cond delay="0"/>
                                          </p:stCondLst>
                                        </p:cTn>
                                        <p:tgtEl>
                                          <p:spTgt spid="28"/>
                                        </p:tgtEl>
                                        <p:attrNameLst>
                                          <p:attrName>style.visibility</p:attrName>
                                        </p:attrNameLst>
                                      </p:cBhvr>
                                      <p:to>
                                        <p:strVal val="visible"/>
                                      </p:to>
                                    </p:set>
                                    <p:animEffect transition="in" filter="wipe(left)">
                                      <p:cBhvr>
                                        <p:cTn id="81" dur="500"/>
                                        <p:tgtEl>
                                          <p:spTgt spid="28"/>
                                        </p:tgtEl>
                                      </p:cBhvr>
                                    </p:animEffect>
                                  </p:childTnLst>
                                </p:cTn>
                              </p:par>
                            </p:childTnLst>
                          </p:cTn>
                        </p:par>
                        <p:par>
                          <p:cTn id="82" fill="hold">
                            <p:stCondLst>
                              <p:cond delay="500"/>
                            </p:stCondLst>
                            <p:childTnLst>
                              <p:par>
                                <p:cTn id="83" presetID="22" presetClass="entr" presetSubtype="8" fill="hold" grpId="0" nodeType="afterEffect">
                                  <p:stCondLst>
                                    <p:cond delay="0"/>
                                  </p:stCondLst>
                                  <p:childTnLst>
                                    <p:set>
                                      <p:cBhvr>
                                        <p:cTn id="84" dur="1" fill="hold">
                                          <p:stCondLst>
                                            <p:cond delay="0"/>
                                          </p:stCondLst>
                                        </p:cTn>
                                        <p:tgtEl>
                                          <p:spTgt spid="29"/>
                                        </p:tgtEl>
                                        <p:attrNameLst>
                                          <p:attrName>style.visibility</p:attrName>
                                        </p:attrNameLst>
                                      </p:cBhvr>
                                      <p:to>
                                        <p:strVal val="visible"/>
                                      </p:to>
                                    </p:set>
                                    <p:animEffect transition="in" filter="wipe(left)">
                                      <p:cBhvr>
                                        <p:cTn id="85" dur="500"/>
                                        <p:tgtEl>
                                          <p:spTgt spid="29"/>
                                        </p:tgtEl>
                                      </p:cBhvr>
                                    </p:animEffect>
                                  </p:childTnLst>
                                </p:cTn>
                              </p:par>
                            </p:childTnLst>
                          </p:cTn>
                        </p:par>
                        <p:par>
                          <p:cTn id="86" fill="hold">
                            <p:stCondLst>
                              <p:cond delay="1000"/>
                            </p:stCondLst>
                            <p:childTnLst>
                              <p:par>
                                <p:cTn id="87" presetID="22" presetClass="entr" presetSubtype="8" fill="hold" grpId="0" nodeType="afterEffect">
                                  <p:stCondLst>
                                    <p:cond delay="0"/>
                                  </p:stCondLst>
                                  <p:childTnLst>
                                    <p:set>
                                      <p:cBhvr>
                                        <p:cTn id="88" dur="1" fill="hold">
                                          <p:stCondLst>
                                            <p:cond delay="0"/>
                                          </p:stCondLst>
                                        </p:cTn>
                                        <p:tgtEl>
                                          <p:spTgt spid="30"/>
                                        </p:tgtEl>
                                        <p:attrNameLst>
                                          <p:attrName>style.visibility</p:attrName>
                                        </p:attrNameLst>
                                      </p:cBhvr>
                                      <p:to>
                                        <p:strVal val="visible"/>
                                      </p:to>
                                    </p:set>
                                    <p:animEffect transition="in" filter="wipe(left)">
                                      <p:cBhvr>
                                        <p:cTn id="89" dur="500"/>
                                        <p:tgtEl>
                                          <p:spTgt spid="30"/>
                                        </p:tgtEl>
                                      </p:cBhvr>
                                    </p:animEffect>
                                  </p:childTnLst>
                                </p:cTn>
                              </p:par>
                            </p:childTnLst>
                          </p:cTn>
                        </p:par>
                        <p:par>
                          <p:cTn id="90" fill="hold">
                            <p:stCondLst>
                              <p:cond delay="1500"/>
                            </p:stCondLst>
                            <p:childTnLst>
                              <p:par>
                                <p:cTn id="91" presetID="22" presetClass="entr" presetSubtype="8" fill="hold" grpId="0" nodeType="afterEffect">
                                  <p:stCondLst>
                                    <p:cond delay="0"/>
                                  </p:stCondLst>
                                  <p:childTnLst>
                                    <p:set>
                                      <p:cBhvr>
                                        <p:cTn id="92" dur="1" fill="hold">
                                          <p:stCondLst>
                                            <p:cond delay="0"/>
                                          </p:stCondLst>
                                        </p:cTn>
                                        <p:tgtEl>
                                          <p:spTgt spid="31"/>
                                        </p:tgtEl>
                                        <p:attrNameLst>
                                          <p:attrName>style.visibility</p:attrName>
                                        </p:attrNameLst>
                                      </p:cBhvr>
                                      <p:to>
                                        <p:strVal val="visible"/>
                                      </p:to>
                                    </p:set>
                                    <p:animEffect transition="in" filter="wipe(left)">
                                      <p:cBhvr>
                                        <p:cTn id="93" dur="500"/>
                                        <p:tgtEl>
                                          <p:spTgt spid="31"/>
                                        </p:tgtEl>
                                      </p:cBhvr>
                                    </p:animEffect>
                                  </p:childTnLst>
                                </p:cTn>
                              </p:par>
                            </p:childTnLst>
                          </p:cTn>
                        </p:par>
                        <p:par>
                          <p:cTn id="94" fill="hold">
                            <p:stCondLst>
                              <p:cond delay="2000"/>
                            </p:stCondLst>
                            <p:childTnLst>
                              <p:par>
                                <p:cTn id="95" presetID="22" presetClass="entr" presetSubtype="8" fill="hold" grpId="0" nodeType="afterEffect">
                                  <p:stCondLst>
                                    <p:cond delay="0"/>
                                  </p:stCondLst>
                                  <p:childTnLst>
                                    <p:set>
                                      <p:cBhvr>
                                        <p:cTn id="96" dur="1" fill="hold">
                                          <p:stCondLst>
                                            <p:cond delay="0"/>
                                          </p:stCondLst>
                                        </p:cTn>
                                        <p:tgtEl>
                                          <p:spTgt spid="32"/>
                                        </p:tgtEl>
                                        <p:attrNameLst>
                                          <p:attrName>style.visibility</p:attrName>
                                        </p:attrNameLst>
                                      </p:cBhvr>
                                      <p:to>
                                        <p:strVal val="visible"/>
                                      </p:to>
                                    </p:set>
                                    <p:animEffect transition="in" filter="wipe(left)">
                                      <p:cBhvr>
                                        <p:cTn id="97" dur="500"/>
                                        <p:tgtEl>
                                          <p:spTgt spid="32"/>
                                        </p:tgtEl>
                                      </p:cBhvr>
                                    </p:animEffect>
                                  </p:childTnLst>
                                </p:cTn>
                              </p:par>
                            </p:childTnLst>
                          </p:cTn>
                        </p:par>
                        <p:par>
                          <p:cTn id="98" fill="hold">
                            <p:stCondLst>
                              <p:cond delay="2500"/>
                            </p:stCondLst>
                            <p:childTnLst>
                              <p:par>
                                <p:cTn id="99" presetID="22" presetClass="entr" presetSubtype="8" fill="hold" grpId="0" nodeType="afterEffect">
                                  <p:stCondLst>
                                    <p:cond delay="0"/>
                                  </p:stCondLst>
                                  <p:childTnLst>
                                    <p:set>
                                      <p:cBhvr>
                                        <p:cTn id="100" dur="1" fill="hold">
                                          <p:stCondLst>
                                            <p:cond delay="0"/>
                                          </p:stCondLst>
                                        </p:cTn>
                                        <p:tgtEl>
                                          <p:spTgt spid="33"/>
                                        </p:tgtEl>
                                        <p:attrNameLst>
                                          <p:attrName>style.visibility</p:attrName>
                                        </p:attrNameLst>
                                      </p:cBhvr>
                                      <p:to>
                                        <p:strVal val="visible"/>
                                      </p:to>
                                    </p:set>
                                    <p:animEffect transition="in" filter="wipe(left)">
                                      <p:cBhvr>
                                        <p:cTn id="101" dur="500"/>
                                        <p:tgtEl>
                                          <p:spTgt spid="33"/>
                                        </p:tgtEl>
                                      </p:cBhvr>
                                    </p:animEffect>
                                  </p:childTnLst>
                                </p:cTn>
                              </p:par>
                            </p:childTnLst>
                          </p:cTn>
                        </p:par>
                        <p:par>
                          <p:cTn id="102" fill="hold">
                            <p:stCondLst>
                              <p:cond delay="3000"/>
                            </p:stCondLst>
                            <p:childTnLst>
                              <p:par>
                                <p:cTn id="103" presetID="22" presetClass="entr" presetSubtype="8" fill="hold" grpId="0" nodeType="afterEffect">
                                  <p:stCondLst>
                                    <p:cond delay="0"/>
                                  </p:stCondLst>
                                  <p:childTnLst>
                                    <p:set>
                                      <p:cBhvr>
                                        <p:cTn id="104" dur="1" fill="hold">
                                          <p:stCondLst>
                                            <p:cond delay="0"/>
                                          </p:stCondLst>
                                        </p:cTn>
                                        <p:tgtEl>
                                          <p:spTgt spid="34"/>
                                        </p:tgtEl>
                                        <p:attrNameLst>
                                          <p:attrName>style.visibility</p:attrName>
                                        </p:attrNameLst>
                                      </p:cBhvr>
                                      <p:to>
                                        <p:strVal val="visible"/>
                                      </p:to>
                                    </p:set>
                                    <p:animEffect transition="in" filter="wipe(left)">
                                      <p:cBhvr>
                                        <p:cTn id="105" dur="500"/>
                                        <p:tgtEl>
                                          <p:spTgt spid="34"/>
                                        </p:tgtEl>
                                      </p:cBhvr>
                                    </p:animEffect>
                                  </p:childTnLst>
                                </p:cTn>
                              </p:par>
                            </p:childTnLst>
                          </p:cTn>
                        </p:par>
                      </p:childTnLst>
                    </p:cTn>
                  </p:par>
                  <p:par>
                    <p:cTn id="106" fill="hold">
                      <p:stCondLst>
                        <p:cond delay="indefinite"/>
                      </p:stCondLst>
                      <p:childTnLst>
                        <p:par>
                          <p:cTn id="107" fill="hold">
                            <p:stCondLst>
                              <p:cond delay="0"/>
                            </p:stCondLst>
                            <p:childTnLst>
                              <p:par>
                                <p:cTn id="108" presetID="10" presetClass="entr" presetSubtype="0" fill="hold" grpId="0" nodeType="clickEffect">
                                  <p:stCondLst>
                                    <p:cond delay="0"/>
                                  </p:stCondLst>
                                  <p:childTnLst>
                                    <p:set>
                                      <p:cBhvr>
                                        <p:cTn id="109" dur="1" fill="hold">
                                          <p:stCondLst>
                                            <p:cond delay="0"/>
                                          </p:stCondLst>
                                        </p:cTn>
                                        <p:tgtEl>
                                          <p:spTgt spid="36"/>
                                        </p:tgtEl>
                                        <p:attrNameLst>
                                          <p:attrName>style.visibility</p:attrName>
                                        </p:attrNameLst>
                                      </p:cBhvr>
                                      <p:to>
                                        <p:strVal val="visible"/>
                                      </p:to>
                                    </p:set>
                                    <p:animEffect transition="in" filter="fade">
                                      <p:cBhvr>
                                        <p:cTn id="110"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p:bldP spid="11" grpId="0"/>
      <p:bldP spid="12" grpId="0"/>
      <p:bldP spid="13" grpId="0"/>
      <p:bldP spid="15" grpId="0"/>
      <p:bldP spid="16" grpId="0"/>
      <p:bldP spid="22" grpId="0"/>
      <p:bldP spid="24" grpId="0"/>
      <p:bldP spid="25" grpId="0"/>
      <p:bldP spid="28" grpId="0" animBg="1"/>
      <p:bldP spid="29" grpId="0" animBg="1"/>
      <p:bldP spid="30" grpId="0" animBg="1"/>
      <p:bldP spid="31" grpId="0" animBg="1"/>
      <p:bldP spid="32" grpId="0" animBg="1"/>
      <p:bldP spid="33" grpId="0" animBg="1"/>
      <p:bldP spid="34" grpId="0" animBg="1"/>
      <p:bldP spid="35" grpId="0"/>
      <p:bldP spid="3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B2B1907-A1C9-4B71-B4F0-6316B02EEB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826" y="-377825"/>
            <a:ext cx="12749649" cy="8493125"/>
          </a:xfrm>
          <a:prstGeom prst="rect">
            <a:avLst/>
          </a:prstGeom>
        </p:spPr>
      </p:pic>
      <p:sp>
        <p:nvSpPr>
          <p:cNvPr id="4" name="Rectangle 3">
            <a:extLst>
              <a:ext uri="{FF2B5EF4-FFF2-40B4-BE49-F238E27FC236}">
                <a16:creationId xmlns:a16="http://schemas.microsoft.com/office/drawing/2014/main" id="{D523452F-B17E-4FC7-A339-27D27BE0B366}"/>
              </a:ext>
            </a:extLst>
          </p:cNvPr>
          <p:cNvSpPr/>
          <p:nvPr/>
        </p:nvSpPr>
        <p:spPr>
          <a:xfrm>
            <a:off x="-1" y="1621766"/>
            <a:ext cx="12192001" cy="3209026"/>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DC4907E-003D-4D3D-A207-26C8CC5BD608}"/>
              </a:ext>
            </a:extLst>
          </p:cNvPr>
          <p:cNvSpPr txBox="1"/>
          <p:nvPr/>
        </p:nvSpPr>
        <p:spPr>
          <a:xfrm>
            <a:off x="1629073" y="1811388"/>
            <a:ext cx="8933856" cy="2646878"/>
          </a:xfrm>
          <a:prstGeom prst="rect">
            <a:avLst/>
          </a:prstGeom>
          <a:noFill/>
        </p:spPr>
        <p:txBody>
          <a:bodyPr wrap="none" rtlCol="0">
            <a:spAutoFit/>
          </a:bodyPr>
          <a:lstStyle/>
          <a:p>
            <a:pPr algn="ctr"/>
            <a:r>
              <a:rPr lang="en-US" sz="16600" dirty="0">
                <a:solidFill>
                  <a:schemeClr val="tx2"/>
                </a:solidFill>
                <a:latin typeface="Yanone Kaffeesatz Regular" panose="02000000000000000000" pitchFamily="2" charset="0"/>
              </a:rPr>
              <a:t>Program</a:t>
            </a:r>
            <a:r>
              <a:rPr lang="en-US" sz="16600" dirty="0">
                <a:solidFill>
                  <a:schemeClr val="accent2"/>
                </a:solidFill>
                <a:latin typeface="Yanone Kaffeesatz Regular" panose="02000000000000000000" pitchFamily="2" charset="0"/>
              </a:rPr>
              <a:t> time</a:t>
            </a:r>
            <a:endParaRPr lang="de-CH" sz="7200" dirty="0">
              <a:solidFill>
                <a:schemeClr val="accent4"/>
              </a:solidFill>
              <a:latin typeface="Yanone Kaffeesatz Regular" panose="02000000000000000000" pitchFamily="2" charset="0"/>
            </a:endParaRPr>
          </a:p>
        </p:txBody>
      </p:sp>
    </p:spTree>
    <p:extLst>
      <p:ext uri="{BB962C8B-B14F-4D97-AF65-F5344CB8AC3E}">
        <p14:creationId xmlns:p14="http://schemas.microsoft.com/office/powerpoint/2010/main" val="563521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10033211" y="521434"/>
            <a:ext cx="1838783" cy="5978426"/>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074470" y="2962838"/>
            <a:ext cx="2444400" cy="165960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40" y="2962838"/>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17" name="TextBox 16">
            <a:extLst>
              <a:ext uri="{FF2B5EF4-FFF2-40B4-BE49-F238E27FC236}">
                <a16:creationId xmlns:a16="http://schemas.microsoft.com/office/drawing/2014/main" id="{75780B26-333C-43F5-98A2-14B3A2F0C5C3}"/>
              </a:ext>
            </a:extLst>
          </p:cNvPr>
          <p:cNvSpPr txBox="1"/>
          <p:nvPr/>
        </p:nvSpPr>
        <p:spPr>
          <a:xfrm>
            <a:off x="6201658" y="2296523"/>
            <a:ext cx="144302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ASP.NET CORE</a:t>
            </a:r>
            <a:endParaRPr lang="de-CH" sz="2400" dirty="0">
              <a:solidFill>
                <a:schemeClr val="accent3"/>
              </a:solidFill>
              <a:latin typeface="Yanone Kaffeesatz Regular"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51" name="Rectangle 50">
            <a:extLst>
              <a:ext uri="{FF2B5EF4-FFF2-40B4-BE49-F238E27FC236}">
                <a16:creationId xmlns:a16="http://schemas.microsoft.com/office/drawing/2014/main" id="{F702D519-0F0C-42E7-B459-614B62381CC2}"/>
              </a:ext>
            </a:extLst>
          </p:cNvPr>
          <p:cNvSpPr/>
          <p:nvPr/>
        </p:nvSpPr>
        <p:spPr>
          <a:xfrm>
            <a:off x="3961616" y="3331240"/>
            <a:ext cx="1828800" cy="1128999"/>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1" name="Cylinder 40">
            <a:extLst>
              <a:ext uri="{FF2B5EF4-FFF2-40B4-BE49-F238E27FC236}">
                <a16:creationId xmlns:a16="http://schemas.microsoft.com/office/drawing/2014/main" id="{3B793FC3-87DB-4623-9261-1D0F3AA10B0E}"/>
              </a:ext>
            </a:extLst>
          </p:cNvPr>
          <p:cNvSpPr/>
          <p:nvPr/>
        </p:nvSpPr>
        <p:spPr>
          <a:xfrm>
            <a:off x="10215578" y="2897708"/>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sp>
        <p:nvSpPr>
          <p:cNvPr id="50" name="Rectangle 49">
            <a:extLst>
              <a:ext uri="{FF2B5EF4-FFF2-40B4-BE49-F238E27FC236}">
                <a16:creationId xmlns:a16="http://schemas.microsoft.com/office/drawing/2014/main" id="{BDEB63F7-44BB-4D2E-9EC7-07855092BA81}"/>
              </a:ext>
            </a:extLst>
          </p:cNvPr>
          <p:cNvSpPr/>
          <p:nvPr/>
        </p:nvSpPr>
        <p:spPr>
          <a:xfrm>
            <a:off x="8660114" y="3331240"/>
            <a:ext cx="1518176" cy="1129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518870" y="3792372"/>
            <a:ext cx="1696708" cy="266"/>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FB1FDAFA-1315-4BEE-B6DE-86222917A8C1}"/>
              </a:ext>
            </a:extLst>
          </p:cNvPr>
          <p:cNvSpPr txBox="1"/>
          <p:nvPr/>
        </p:nvSpPr>
        <p:spPr>
          <a:xfrm>
            <a:off x="8846457" y="3823305"/>
            <a:ext cx="976549"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ADO.NET</a:t>
            </a:r>
            <a:endParaRPr lang="de-CH" sz="2400" dirty="0">
              <a:solidFill>
                <a:schemeClr val="accent3"/>
              </a:solidFill>
              <a:latin typeface="Yanone Kaffeesatz Regular" panose="02000000000000000000" pitchFamily="2" charset="0"/>
            </a:endParaRPr>
          </a:p>
        </p:txBody>
      </p:sp>
      <p:cxnSp>
        <p:nvCxnSpPr>
          <p:cNvPr id="11" name="Straight Arrow Connector 10">
            <a:extLst>
              <a:ext uri="{FF2B5EF4-FFF2-40B4-BE49-F238E27FC236}">
                <a16:creationId xmlns:a16="http://schemas.microsoft.com/office/drawing/2014/main" id="{79593834-FE4A-441A-BD8E-418200DA49F0}"/>
              </a:ext>
            </a:extLst>
          </p:cNvPr>
          <p:cNvCxnSpPr>
            <a:cxnSpLocks/>
            <a:stCxn id="10" idx="3"/>
            <a:endCxn id="8" idx="1"/>
          </p:cNvCxnSpPr>
          <p:nvPr/>
        </p:nvCxnSpPr>
        <p:spPr>
          <a:xfrm>
            <a:off x="3713855" y="3792373"/>
            <a:ext cx="2360615" cy="265"/>
          </a:xfrm>
          <a:prstGeom prst="straightConnector1">
            <a:avLst/>
          </a:prstGeom>
          <a:ln w="190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899021E-1FFA-4653-87EC-EFB4F39C3565}"/>
              </a:ext>
            </a:extLst>
          </p:cNvPr>
          <p:cNvSpPr txBox="1"/>
          <p:nvPr/>
        </p:nvSpPr>
        <p:spPr>
          <a:xfrm>
            <a:off x="4671203" y="3823305"/>
            <a:ext cx="652743"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HTTP</a:t>
            </a:r>
            <a:endParaRPr lang="de-CH" sz="2400" dirty="0">
              <a:solidFill>
                <a:schemeClr val="accent4"/>
              </a:solidFill>
              <a:latin typeface="Yanone Kaffeesatz Regular" panose="02000000000000000000" pitchFamily="2" charset="0"/>
            </a:endParaRPr>
          </a:p>
        </p:txBody>
      </p:sp>
      <p:sp>
        <p:nvSpPr>
          <p:cNvPr id="54" name="TextBox 53">
            <a:extLst>
              <a:ext uri="{FF2B5EF4-FFF2-40B4-BE49-F238E27FC236}">
                <a16:creationId xmlns:a16="http://schemas.microsoft.com/office/drawing/2014/main" id="{EAEDC908-7340-44E3-808E-668D8EBC1DB1}"/>
              </a:ext>
            </a:extLst>
          </p:cNvPr>
          <p:cNvSpPr txBox="1"/>
          <p:nvPr/>
        </p:nvSpPr>
        <p:spPr>
          <a:xfrm>
            <a:off x="4549529" y="3279814"/>
            <a:ext cx="811441"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Orders</a:t>
            </a:r>
            <a:endParaRPr lang="de-CH" sz="2400" dirty="0">
              <a:solidFill>
                <a:schemeClr val="accent4"/>
              </a:solidFill>
              <a:latin typeface="Yanone Kaffeesatz Regular" panose="02000000000000000000" pitchFamily="2" charset="0"/>
            </a:endParaRPr>
          </a:p>
        </p:txBody>
      </p:sp>
      <p:sp>
        <p:nvSpPr>
          <p:cNvPr id="55" name="TextBox 54">
            <a:extLst>
              <a:ext uri="{FF2B5EF4-FFF2-40B4-BE49-F238E27FC236}">
                <a16:creationId xmlns:a16="http://schemas.microsoft.com/office/drawing/2014/main" id="{9C2242C7-8023-4D55-8D52-864E8E5DE368}"/>
              </a:ext>
            </a:extLst>
          </p:cNvPr>
          <p:cNvSpPr txBox="1"/>
          <p:nvPr/>
        </p:nvSpPr>
        <p:spPr>
          <a:xfrm>
            <a:off x="8680177" y="3283257"/>
            <a:ext cx="137409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Read</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Write</a:t>
            </a:r>
            <a:endParaRPr lang="de-CH" sz="2400" dirty="0">
              <a:solidFill>
                <a:schemeClr val="accent3"/>
              </a:solidFill>
              <a:latin typeface="Yanone Kaffeesatz Regular" panose="02000000000000000000" pitchFamily="2" charset="0"/>
            </a:endParaRPr>
          </a:p>
        </p:txBody>
      </p: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763351"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Database</a:t>
            </a:r>
            <a:endParaRPr lang="de-CH" sz="1600" dirty="0">
              <a:solidFill>
                <a:schemeClr val="accent3"/>
              </a:solidFill>
              <a:latin typeface="Yanone Kaffeesatz Regular" panose="02000000000000000000" pitchFamily="2" charset="0"/>
            </a:endParaRPr>
          </a:p>
        </p:txBody>
      </p:sp>
      <p:sp>
        <p:nvSpPr>
          <p:cNvPr id="20" name="Rectangle 19">
            <a:extLst>
              <a:ext uri="{FF2B5EF4-FFF2-40B4-BE49-F238E27FC236}">
                <a16:creationId xmlns:a16="http://schemas.microsoft.com/office/drawing/2014/main" id="{06242681-16A1-479E-A0A4-EAA0A56FD313}"/>
              </a:ext>
            </a:extLst>
          </p:cNvPr>
          <p:cNvSpPr/>
          <p:nvPr/>
        </p:nvSpPr>
        <p:spPr>
          <a:xfrm>
            <a:off x="7213600" y="3975100"/>
            <a:ext cx="125786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Scheduler</a:t>
            </a:r>
            <a:endParaRPr lang="de-CH" sz="900" dirty="0">
              <a:latin typeface="Yanone Kaffeesatz Light" panose="02000000000000000000" pitchFamily="2" charset="0"/>
            </a:endParaRPr>
          </a:p>
        </p:txBody>
      </p:sp>
      <p:cxnSp>
        <p:nvCxnSpPr>
          <p:cNvPr id="21" name="Straight Arrow Connector 20">
            <a:extLst>
              <a:ext uri="{FF2B5EF4-FFF2-40B4-BE49-F238E27FC236}">
                <a16:creationId xmlns:a16="http://schemas.microsoft.com/office/drawing/2014/main" id="{4F026797-5BC6-4E5F-B8BB-0A75FA501889}"/>
              </a:ext>
            </a:extLst>
          </p:cNvPr>
          <p:cNvCxnSpPr>
            <a:cxnSpLocks/>
            <a:stCxn id="20" idx="3"/>
          </p:cNvCxnSpPr>
          <p:nvPr/>
        </p:nvCxnSpPr>
        <p:spPr>
          <a:xfrm>
            <a:off x="8471468" y="4270370"/>
            <a:ext cx="1738726" cy="14600"/>
          </a:xfrm>
          <a:prstGeom prst="straightConnector1">
            <a:avLst/>
          </a:prstGeom>
          <a:ln w="19050">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635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1835B55-57A0-40B5-89E0-E4C2E710F542}"/>
              </a:ext>
            </a:extLst>
          </p:cNvPr>
          <p:cNvSpPr/>
          <p:nvPr/>
        </p:nvSpPr>
        <p:spPr>
          <a:xfrm>
            <a:off x="2078714" y="1905506"/>
            <a:ext cx="8034572" cy="3046988"/>
          </a:xfrm>
          <a:prstGeom prst="rect">
            <a:avLst/>
          </a:prstGeom>
        </p:spPr>
        <p:txBody>
          <a:bodyPr wrap="none">
            <a:spAutoFit/>
          </a:bodyPr>
          <a:lstStyle/>
          <a:p>
            <a:pPr algn="ctr"/>
            <a:r>
              <a:rPr lang="en-US" sz="9600" dirty="0">
                <a:solidFill>
                  <a:schemeClr val="tx2"/>
                </a:solidFill>
                <a:latin typeface="Yanone Kaffeesatz Regular" panose="02000000000000000000" pitchFamily="2" charset="0"/>
              </a:rPr>
              <a:t>Business logic tends </a:t>
            </a:r>
          </a:p>
          <a:p>
            <a:pPr algn="ctr"/>
            <a:r>
              <a:rPr lang="en-US" sz="9600" dirty="0">
                <a:solidFill>
                  <a:schemeClr val="tx2"/>
                </a:solidFill>
                <a:latin typeface="Yanone Kaffeesatz Regular" panose="02000000000000000000" pitchFamily="2" charset="0"/>
              </a:rPr>
              <a:t>to be </a:t>
            </a:r>
            <a:r>
              <a:rPr lang="en-US" sz="9600" dirty="0">
                <a:solidFill>
                  <a:schemeClr val="accent4"/>
                </a:solidFill>
                <a:latin typeface="Yanone Kaffeesatz Regular" panose="02000000000000000000" pitchFamily="2" charset="0"/>
              </a:rPr>
              <a:t>complicated</a:t>
            </a:r>
            <a:endParaRPr lang="de-CH" sz="1200" dirty="0">
              <a:solidFill>
                <a:schemeClr val="accent4"/>
              </a:solidFill>
            </a:endParaRPr>
          </a:p>
        </p:txBody>
      </p:sp>
      <p:pic>
        <p:nvPicPr>
          <p:cNvPr id="4" name="Picture 3">
            <a:extLst>
              <a:ext uri="{FF2B5EF4-FFF2-40B4-BE49-F238E27FC236}">
                <a16:creationId xmlns:a16="http://schemas.microsoft.com/office/drawing/2014/main" id="{E15F5BA0-6078-49AC-B49E-EC7AA03221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70200"/>
            <a:ext cx="12192000" cy="12192000"/>
          </a:xfrm>
          <a:prstGeom prst="rect">
            <a:avLst/>
          </a:prstGeom>
        </p:spPr>
      </p:pic>
    </p:spTree>
    <p:extLst>
      <p:ext uri="{BB962C8B-B14F-4D97-AF65-F5344CB8AC3E}">
        <p14:creationId xmlns:p14="http://schemas.microsoft.com/office/powerpoint/2010/main" val="3737223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nodeType="clickEffect">
                                  <p:stCondLst>
                                    <p:cond delay="0"/>
                                  </p:stCondLst>
                                  <p:childTnLst>
                                    <p:set>
                                      <p:cBhvr>
                                        <p:cTn id="11"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BA07DE8-27B0-42D1-BBD9-3C961186CAEA}"/>
              </a:ext>
            </a:extLst>
          </p:cNvPr>
          <p:cNvPicPr>
            <a:picLocks noChangeAspect="1"/>
          </p:cNvPicPr>
          <p:nvPr/>
        </p:nvPicPr>
        <p:blipFill>
          <a:blip r:embed="rId2"/>
          <a:stretch>
            <a:fillRect/>
          </a:stretch>
        </p:blipFill>
        <p:spPr>
          <a:xfrm>
            <a:off x="114300" y="481012"/>
            <a:ext cx="11963400" cy="5895975"/>
          </a:xfrm>
          <a:prstGeom prst="rect">
            <a:avLst/>
          </a:prstGeom>
        </p:spPr>
      </p:pic>
    </p:spTree>
    <p:extLst>
      <p:ext uri="{BB962C8B-B14F-4D97-AF65-F5344CB8AC3E}">
        <p14:creationId xmlns:p14="http://schemas.microsoft.com/office/powerpoint/2010/main" val="41720279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090B262-3D49-4837-B170-9307324D6726}"/>
              </a:ext>
            </a:extLst>
          </p:cNvPr>
          <p:cNvPicPr>
            <a:picLocks noChangeAspect="1"/>
          </p:cNvPicPr>
          <p:nvPr/>
        </p:nvPicPr>
        <p:blipFill>
          <a:blip r:embed="rId2"/>
          <a:stretch>
            <a:fillRect/>
          </a:stretch>
        </p:blipFill>
        <p:spPr>
          <a:xfrm>
            <a:off x="1343025" y="1152525"/>
            <a:ext cx="9505950" cy="4552950"/>
          </a:xfrm>
          <a:prstGeom prst="rect">
            <a:avLst/>
          </a:prstGeom>
        </p:spPr>
      </p:pic>
    </p:spTree>
    <p:extLst>
      <p:ext uri="{BB962C8B-B14F-4D97-AF65-F5344CB8AC3E}">
        <p14:creationId xmlns:p14="http://schemas.microsoft.com/office/powerpoint/2010/main" val="646070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1375241" y="1285270"/>
            <a:ext cx="10816759" cy="1015663"/>
          </a:xfrm>
          <a:prstGeom prst="rect">
            <a:avLst/>
          </a:prstGeom>
        </p:spPr>
        <p:txBody>
          <a:bodyPr wrap="square">
            <a:spAutoFit/>
          </a:bodyPr>
          <a:lstStyle/>
          <a:p>
            <a:r>
              <a:rPr lang="en-US" sz="6000" dirty="0">
                <a:solidFill>
                  <a:schemeClr val="tx2"/>
                </a:solidFill>
                <a:latin typeface="Yanone Kaffeesatz Regular" panose="02000000000000000000" pitchFamily="2" charset="0"/>
              </a:rPr>
              <a:t>Durable </a:t>
            </a:r>
            <a:r>
              <a:rPr lang="en-US" sz="6000" dirty="0">
                <a:solidFill>
                  <a:schemeClr val="accent4"/>
                </a:solidFill>
                <a:latin typeface="Yanone Kaffeesatz Regular" panose="02000000000000000000" pitchFamily="2" charset="0"/>
              </a:rPr>
              <a:t>scheduling</a:t>
            </a:r>
            <a:r>
              <a:rPr lang="en-US" sz="6000" dirty="0">
                <a:solidFill>
                  <a:schemeClr val="tx2"/>
                </a:solidFill>
                <a:latin typeface="Yanone Kaffeesatz Regular" panose="02000000000000000000" pitchFamily="2" charset="0"/>
              </a:rPr>
              <a:t> introduces </a:t>
            </a:r>
            <a:r>
              <a:rPr lang="en-US" sz="6000" dirty="0">
                <a:solidFill>
                  <a:schemeClr val="accent4"/>
                </a:solidFill>
                <a:latin typeface="Yanone Kaffeesatz Regular" panose="02000000000000000000" pitchFamily="2" charset="0"/>
              </a:rPr>
              <a:t>reliability</a:t>
            </a:r>
            <a:endParaRPr lang="en-US" sz="1050" dirty="0">
              <a:solidFill>
                <a:schemeClr val="accent4"/>
              </a:solidFill>
            </a:endParaRPr>
          </a:p>
        </p:txBody>
      </p:sp>
      <p:sp>
        <p:nvSpPr>
          <p:cNvPr id="3" name="Rectangle 2">
            <a:extLst>
              <a:ext uri="{FF2B5EF4-FFF2-40B4-BE49-F238E27FC236}">
                <a16:creationId xmlns:a16="http://schemas.microsoft.com/office/drawing/2014/main" id="{5D6B7320-04D1-4796-AFC7-C91F95860E7F}"/>
              </a:ext>
            </a:extLst>
          </p:cNvPr>
          <p:cNvSpPr/>
          <p:nvPr/>
        </p:nvSpPr>
        <p:spPr>
          <a:xfrm>
            <a:off x="1375241" y="3429000"/>
            <a:ext cx="10816759" cy="1938992"/>
          </a:xfrm>
          <a:prstGeom prst="rect">
            <a:avLst/>
          </a:prstGeom>
        </p:spPr>
        <p:txBody>
          <a:bodyPr wrap="square">
            <a:spAutoFit/>
          </a:bodyPr>
          <a:lstStyle/>
          <a:p>
            <a:r>
              <a:rPr lang="en-US" sz="6000" dirty="0">
                <a:solidFill>
                  <a:schemeClr val="accent4"/>
                </a:solidFill>
                <a:latin typeface="Yanone Kaffeesatz Regular" panose="02000000000000000000" pitchFamily="2" charset="0"/>
              </a:rPr>
              <a:t>Resilient HTTP</a:t>
            </a:r>
            <a:r>
              <a:rPr lang="en-US" sz="6000" dirty="0">
                <a:solidFill>
                  <a:schemeClr val="tx2"/>
                </a:solidFill>
                <a:latin typeface="Yanone Kaffeesatz Regular" panose="02000000000000000000" pitchFamily="2" charset="0"/>
              </a:rPr>
              <a:t> introduces some reliability</a:t>
            </a:r>
          </a:p>
          <a:p>
            <a:r>
              <a:rPr lang="en-US" sz="6000" dirty="0">
                <a:solidFill>
                  <a:schemeClr val="tx2"/>
                </a:solidFill>
                <a:latin typeface="Yanone Kaffeesatz Regular" panose="02000000000000000000" pitchFamily="2" charset="0"/>
              </a:rPr>
              <a:t>but </a:t>
            </a:r>
            <a:r>
              <a:rPr lang="en-US" sz="6000" dirty="0">
                <a:solidFill>
                  <a:schemeClr val="accent4"/>
                </a:solidFill>
                <a:latin typeface="Yanone Kaffeesatz Regular" panose="02000000000000000000" pitchFamily="2" charset="0"/>
              </a:rPr>
              <a:t>doesn’t survive</a:t>
            </a:r>
            <a:r>
              <a:rPr lang="en-US" sz="6000" dirty="0">
                <a:solidFill>
                  <a:schemeClr val="tx2"/>
                </a:solidFill>
                <a:latin typeface="Yanone Kaffeesatz Regular" panose="02000000000000000000" pitchFamily="2" charset="0"/>
              </a:rPr>
              <a:t> restarts</a:t>
            </a:r>
            <a:endParaRPr lang="en-US" sz="1050" dirty="0">
              <a:solidFill>
                <a:schemeClr val="accent4"/>
              </a:solidFill>
            </a:endParaRPr>
          </a:p>
        </p:txBody>
      </p:sp>
    </p:spTree>
    <p:extLst>
      <p:ext uri="{BB962C8B-B14F-4D97-AF65-F5344CB8AC3E}">
        <p14:creationId xmlns:p14="http://schemas.microsoft.com/office/powerpoint/2010/main" val="27623543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04579" y="2069795"/>
            <a:ext cx="8393644" cy="2646878"/>
          </a:xfrm>
          <a:prstGeom prst="rect">
            <a:avLst/>
          </a:prstGeom>
          <a:noFill/>
        </p:spPr>
        <p:txBody>
          <a:bodyPr wrap="none" rtlCol="0">
            <a:spAutoFit/>
          </a:bodyPr>
          <a:lstStyle/>
          <a:p>
            <a:r>
              <a:rPr lang="en-US" sz="16600" dirty="0">
                <a:solidFill>
                  <a:schemeClr val="accent2"/>
                </a:solidFill>
                <a:latin typeface="Yanone Kaffeesatz Regular" panose="02000000000000000000" pitchFamily="2" charset="0"/>
              </a:rPr>
              <a:t>Fire &amp; forget</a:t>
            </a:r>
            <a:endParaRPr lang="de-CH" sz="7200" dirty="0">
              <a:solidFill>
                <a:schemeClr val="accent4"/>
              </a:solidFill>
              <a:latin typeface="Yanone Kaffeesatz Regular" panose="02000000000000000000" pitchFamily="2" charset="0"/>
            </a:endParaRPr>
          </a:p>
        </p:txBody>
      </p:sp>
      <p:sp>
        <p:nvSpPr>
          <p:cNvPr id="4" name="Rectangle 3"/>
          <p:cNvSpPr/>
          <p:nvPr/>
        </p:nvSpPr>
        <p:spPr>
          <a:xfrm>
            <a:off x="627997" y="961799"/>
            <a:ext cx="5062604" cy="1107996"/>
          </a:xfrm>
          <a:prstGeom prst="rect">
            <a:avLst/>
          </a:prstGeom>
        </p:spPr>
        <p:txBody>
          <a:bodyPr wrap="none">
            <a:spAutoFit/>
          </a:bodyPr>
          <a:lstStyle/>
          <a:p>
            <a:r>
              <a:rPr lang="en-US" sz="6600" dirty="0">
                <a:solidFill>
                  <a:schemeClr val="tx2"/>
                </a:solidFill>
                <a:latin typeface="Yanone Kaffeesatz Regular" panose="02000000000000000000" pitchFamily="2" charset="0"/>
              </a:rPr>
              <a:t>Orders are ideal to </a:t>
            </a:r>
            <a:endParaRPr lang="de-CH" sz="6600" dirty="0">
              <a:solidFill>
                <a:schemeClr val="tx2"/>
              </a:solidFill>
            </a:endParaRPr>
          </a:p>
        </p:txBody>
      </p:sp>
      <p:sp>
        <p:nvSpPr>
          <p:cNvPr id="5" name="Rectangle 4">
            <a:extLst>
              <a:ext uri="{FF2B5EF4-FFF2-40B4-BE49-F238E27FC236}">
                <a16:creationId xmlns:a16="http://schemas.microsoft.com/office/drawing/2014/main" id="{A85173D0-3CE8-470F-8328-2A4197EEC8B5}"/>
              </a:ext>
            </a:extLst>
          </p:cNvPr>
          <p:cNvSpPr/>
          <p:nvPr/>
        </p:nvSpPr>
        <p:spPr>
          <a:xfrm>
            <a:off x="3684001" y="5046873"/>
            <a:ext cx="8042586" cy="1107996"/>
          </a:xfrm>
          <a:prstGeom prst="rect">
            <a:avLst/>
          </a:prstGeom>
        </p:spPr>
        <p:txBody>
          <a:bodyPr wrap="none">
            <a:spAutoFit/>
          </a:bodyPr>
          <a:lstStyle/>
          <a:p>
            <a:r>
              <a:rPr lang="en-US" sz="6600" dirty="0">
                <a:solidFill>
                  <a:schemeClr val="tx2"/>
                </a:solidFill>
                <a:latin typeface="Yanone Kaffeesatz Regular" panose="02000000000000000000" pitchFamily="2" charset="0"/>
              </a:rPr>
              <a:t>from the frontend perspective</a:t>
            </a:r>
            <a:endParaRPr lang="de-CH" sz="6600" dirty="0">
              <a:solidFill>
                <a:schemeClr val="tx2"/>
              </a:solidFill>
            </a:endParaRPr>
          </a:p>
        </p:txBody>
      </p:sp>
    </p:spTree>
    <p:extLst>
      <p:ext uri="{BB962C8B-B14F-4D97-AF65-F5344CB8AC3E}">
        <p14:creationId xmlns:p14="http://schemas.microsoft.com/office/powerpoint/2010/main" val="28588315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A634E4B-F1A9-4064-8940-8821E8677291}"/>
              </a:ext>
            </a:extLst>
          </p:cNvPr>
          <p:cNvSpPr/>
          <p:nvPr/>
        </p:nvSpPr>
        <p:spPr>
          <a:xfrm>
            <a:off x="4084071" y="2105561"/>
            <a:ext cx="4023858" cy="2646878"/>
          </a:xfrm>
          <a:prstGeom prst="rect">
            <a:avLst/>
          </a:prstGeom>
        </p:spPr>
        <p:txBody>
          <a:bodyPr wrap="none">
            <a:spAutoFit/>
          </a:bodyPr>
          <a:lstStyle/>
          <a:p>
            <a:r>
              <a:rPr lang="en-US" sz="16600" dirty="0">
                <a:solidFill>
                  <a:schemeClr val="accent2"/>
                </a:solidFill>
                <a:latin typeface="Yanone Kaffeesatz Regular" panose="02000000000000000000" pitchFamily="2" charset="0"/>
              </a:rPr>
              <a:t>Sagas</a:t>
            </a:r>
            <a:endParaRPr lang="en-US" dirty="0"/>
          </a:p>
        </p:txBody>
      </p:sp>
    </p:spTree>
    <p:extLst>
      <p:ext uri="{BB962C8B-B14F-4D97-AF65-F5344CB8AC3E}">
        <p14:creationId xmlns:p14="http://schemas.microsoft.com/office/powerpoint/2010/main" val="14440401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9463241" y="521434"/>
            <a:ext cx="2408753" cy="6199852"/>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182126" y="1634194"/>
            <a:ext cx="2444400" cy="2359514"/>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37" y="1984417"/>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425958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425958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41" name="Cylinder 40">
            <a:extLst>
              <a:ext uri="{FF2B5EF4-FFF2-40B4-BE49-F238E27FC236}">
                <a16:creationId xmlns:a16="http://schemas.microsoft.com/office/drawing/2014/main" id="{3B793FC3-87DB-4623-9261-1D0F3AA10B0E}"/>
              </a:ext>
            </a:extLst>
          </p:cNvPr>
          <p:cNvSpPr/>
          <p:nvPr/>
        </p:nvSpPr>
        <p:spPr>
          <a:xfrm>
            <a:off x="9930593" y="1915373"/>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626526" y="2810037"/>
            <a:ext cx="1304067" cy="3914"/>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1023037"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SQL Database</a:t>
            </a:r>
            <a:endParaRPr lang="de-CH" sz="1600" dirty="0">
              <a:solidFill>
                <a:schemeClr val="accent3"/>
              </a:solidFill>
              <a:latin typeface="Yanone Kaffeesatz Regular" panose="02000000000000000000" pitchFamily="2" charset="0"/>
            </a:endParaRPr>
          </a:p>
        </p:txBody>
      </p:sp>
      <p:sp>
        <p:nvSpPr>
          <p:cNvPr id="22" name="Rectangle 21">
            <a:extLst>
              <a:ext uri="{FF2B5EF4-FFF2-40B4-BE49-F238E27FC236}">
                <a16:creationId xmlns:a16="http://schemas.microsoft.com/office/drawing/2014/main" id="{BBA82607-A29F-4045-9419-627E9380AB72}"/>
              </a:ext>
            </a:extLst>
          </p:cNvPr>
          <p:cNvSpPr/>
          <p:nvPr/>
        </p:nvSpPr>
        <p:spPr>
          <a:xfrm>
            <a:off x="717702" y="5099583"/>
            <a:ext cx="8353362" cy="1621703"/>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23" name="Cylinder 22">
            <a:extLst>
              <a:ext uri="{FF2B5EF4-FFF2-40B4-BE49-F238E27FC236}">
                <a16:creationId xmlns:a16="http://schemas.microsoft.com/office/drawing/2014/main" id="{D28B94AB-B51A-46D4-96B6-B5DC3BB7F07A}"/>
              </a:ext>
            </a:extLst>
          </p:cNvPr>
          <p:cNvSpPr/>
          <p:nvPr/>
        </p:nvSpPr>
        <p:spPr>
          <a:xfrm rot="16200000">
            <a:off x="4197946" y="5071104"/>
            <a:ext cx="1273275" cy="1705278"/>
          </a:xfrm>
          <a:prstGeom prst="can">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2000" dirty="0">
                <a:latin typeface="Yanone Kaffeesatz Light" panose="02000000000000000000" pitchFamily="2" charset="0"/>
              </a:rPr>
              <a:t>Queue</a:t>
            </a:r>
            <a:endParaRPr lang="de-CH" sz="2000" dirty="0">
              <a:latin typeface="Yanone Kaffeesatz Light" panose="02000000000000000000" pitchFamily="2" charset="0"/>
            </a:endParaRPr>
          </a:p>
        </p:txBody>
      </p:sp>
      <p:sp>
        <p:nvSpPr>
          <p:cNvPr id="25" name="TextBox 24">
            <a:extLst>
              <a:ext uri="{FF2B5EF4-FFF2-40B4-BE49-F238E27FC236}">
                <a16:creationId xmlns:a16="http://schemas.microsoft.com/office/drawing/2014/main" id="{354B099C-5E53-498F-B9B2-27951CDA5705}"/>
              </a:ext>
            </a:extLst>
          </p:cNvPr>
          <p:cNvSpPr txBox="1"/>
          <p:nvPr/>
        </p:nvSpPr>
        <p:spPr>
          <a:xfrm>
            <a:off x="811698" y="5129274"/>
            <a:ext cx="1072730"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RabbitMQ</a:t>
            </a:r>
            <a:endParaRPr lang="de-CH" sz="2400" dirty="0">
              <a:solidFill>
                <a:schemeClr val="accent3"/>
              </a:solidFill>
              <a:latin typeface="Yanone Kaffeesatz Regular" panose="02000000000000000000" pitchFamily="2" charset="0"/>
            </a:endParaRPr>
          </a:p>
        </p:txBody>
      </p:sp>
      <p:cxnSp>
        <p:nvCxnSpPr>
          <p:cNvPr id="30" name="Straight Arrow Connector 29">
            <a:extLst>
              <a:ext uri="{FF2B5EF4-FFF2-40B4-BE49-F238E27FC236}">
                <a16:creationId xmlns:a16="http://schemas.microsoft.com/office/drawing/2014/main" id="{FC1B4966-6DB5-434C-8498-51B6E39C44B3}"/>
              </a:ext>
            </a:extLst>
          </p:cNvPr>
          <p:cNvCxnSpPr>
            <a:cxnSpLocks/>
          </p:cNvCxnSpPr>
          <p:nvPr/>
        </p:nvCxnSpPr>
        <p:spPr>
          <a:xfrm>
            <a:off x="3703695" y="2898293"/>
            <a:ext cx="1130889" cy="2388813"/>
          </a:xfrm>
          <a:prstGeom prst="straightConnector1">
            <a:avLst/>
          </a:prstGeom>
          <a:ln w="190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3FA79A57-5466-4C0D-ADF5-F425055E20D1}"/>
              </a:ext>
            </a:extLst>
          </p:cNvPr>
          <p:cNvSpPr txBox="1"/>
          <p:nvPr/>
        </p:nvSpPr>
        <p:spPr>
          <a:xfrm rot="3770054">
            <a:off x="4311825" y="3949619"/>
            <a:ext cx="705642"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a:t>
            </a:r>
            <a:endParaRPr lang="de-CH" sz="2400" dirty="0">
              <a:solidFill>
                <a:schemeClr val="accent4"/>
              </a:solidFill>
              <a:latin typeface="Yanone Kaffeesatz Regular" panose="02000000000000000000" pitchFamily="2" charset="0"/>
            </a:endParaRPr>
          </a:p>
        </p:txBody>
      </p:sp>
      <p:sp>
        <p:nvSpPr>
          <p:cNvPr id="32" name="Flowchart: Card 31">
            <a:extLst>
              <a:ext uri="{FF2B5EF4-FFF2-40B4-BE49-F238E27FC236}">
                <a16:creationId xmlns:a16="http://schemas.microsoft.com/office/drawing/2014/main" id="{FABFD1A6-DDC5-4CD7-9890-82C4A86DF83B}"/>
              </a:ext>
            </a:extLst>
          </p:cNvPr>
          <p:cNvSpPr/>
          <p:nvPr/>
        </p:nvSpPr>
        <p:spPr>
          <a:xfrm rot="3941355">
            <a:off x="4154026" y="3501814"/>
            <a:ext cx="378161" cy="349459"/>
          </a:xfrm>
          <a:prstGeom prst="flowChartPunchedCar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sz="2400" dirty="0">
              <a:latin typeface="Yanone Kaffeesatz Light" panose="02000000000000000000" pitchFamily="2" charset="0"/>
            </a:endParaRPr>
          </a:p>
        </p:txBody>
      </p:sp>
      <p:cxnSp>
        <p:nvCxnSpPr>
          <p:cNvPr id="33" name="Straight Arrow Connector 32">
            <a:extLst>
              <a:ext uri="{FF2B5EF4-FFF2-40B4-BE49-F238E27FC236}">
                <a16:creationId xmlns:a16="http://schemas.microsoft.com/office/drawing/2014/main" id="{653C6001-4D97-4DF6-84D5-59ED04105EC9}"/>
              </a:ext>
            </a:extLst>
          </p:cNvPr>
          <p:cNvCxnSpPr>
            <a:cxnSpLocks/>
            <a:stCxn id="8" idx="2"/>
          </p:cNvCxnSpPr>
          <p:nvPr/>
        </p:nvCxnSpPr>
        <p:spPr>
          <a:xfrm flipH="1">
            <a:off x="4834584" y="3993708"/>
            <a:ext cx="2569742" cy="1293398"/>
          </a:xfrm>
          <a:prstGeom prst="straightConnector1">
            <a:avLst/>
          </a:prstGeom>
          <a:ln w="190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BA7E7CBA-E10C-462A-879C-3CFC3C50E332}"/>
              </a:ext>
            </a:extLst>
          </p:cNvPr>
          <p:cNvSpPr/>
          <p:nvPr/>
        </p:nvSpPr>
        <p:spPr>
          <a:xfrm>
            <a:off x="6556572" y="1850271"/>
            <a:ext cx="169550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latin typeface="Yanone Kaffeesatz Light" panose="02000000000000000000" pitchFamily="2" charset="0"/>
              </a:rPr>
              <a:t>DiscountPolicy</a:t>
            </a:r>
            <a:endParaRPr lang="de-CH" sz="900" dirty="0">
              <a:latin typeface="Yanone Kaffeesatz Light" panose="02000000000000000000" pitchFamily="2" charset="0"/>
            </a:endParaRPr>
          </a:p>
        </p:txBody>
      </p:sp>
      <p:sp>
        <p:nvSpPr>
          <p:cNvPr id="43" name="Rectangle 42">
            <a:extLst>
              <a:ext uri="{FF2B5EF4-FFF2-40B4-BE49-F238E27FC236}">
                <a16:creationId xmlns:a16="http://schemas.microsoft.com/office/drawing/2014/main" id="{15C9CC94-5B97-4367-94F5-02E0454563D1}"/>
              </a:ext>
            </a:extLst>
          </p:cNvPr>
          <p:cNvSpPr/>
          <p:nvPr/>
        </p:nvSpPr>
        <p:spPr>
          <a:xfrm>
            <a:off x="6555321" y="3245168"/>
            <a:ext cx="169550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latin typeface="Yanone Kaffeesatz Light" panose="02000000000000000000" pitchFamily="2" charset="0"/>
              </a:rPr>
              <a:t>ProcessOrder</a:t>
            </a:r>
            <a:endParaRPr lang="de-CH" sz="900" dirty="0">
              <a:latin typeface="Yanone Kaffeesatz Light" panose="02000000000000000000" pitchFamily="2" charset="0"/>
            </a:endParaRPr>
          </a:p>
        </p:txBody>
      </p:sp>
    </p:spTree>
    <p:extLst>
      <p:ext uri="{BB962C8B-B14F-4D97-AF65-F5344CB8AC3E}">
        <p14:creationId xmlns:p14="http://schemas.microsoft.com/office/powerpoint/2010/main" val="33325801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2F66C3B-3EC1-40E7-842B-29FAA64F83F1}"/>
              </a:ext>
            </a:extLst>
          </p:cNvPr>
          <p:cNvPicPr>
            <a:picLocks noChangeAspect="1"/>
          </p:cNvPicPr>
          <p:nvPr/>
        </p:nvPicPr>
        <p:blipFill>
          <a:blip r:embed="rId2"/>
          <a:stretch>
            <a:fillRect/>
          </a:stretch>
        </p:blipFill>
        <p:spPr>
          <a:xfrm>
            <a:off x="2804279" y="0"/>
            <a:ext cx="6583441" cy="6858000"/>
          </a:xfrm>
          <a:prstGeom prst="rect">
            <a:avLst/>
          </a:prstGeom>
        </p:spPr>
      </p:pic>
    </p:spTree>
    <p:extLst>
      <p:ext uri="{BB962C8B-B14F-4D97-AF65-F5344CB8AC3E}">
        <p14:creationId xmlns:p14="http://schemas.microsoft.com/office/powerpoint/2010/main" val="20695057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EB95E655-BCD6-4766-8FAC-F10CB137D6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37485" y="1970485"/>
            <a:ext cx="2917031" cy="2917031"/>
          </a:xfrm>
          <a:prstGeom prst="rect">
            <a:avLst/>
          </a:prstGeom>
        </p:spPr>
      </p:pic>
    </p:spTree>
    <p:extLst>
      <p:ext uri="{BB962C8B-B14F-4D97-AF65-F5344CB8AC3E}">
        <p14:creationId xmlns:p14="http://schemas.microsoft.com/office/powerpoint/2010/main" val="9980390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Arrow Connector 2">
            <a:extLst>
              <a:ext uri="{FF2B5EF4-FFF2-40B4-BE49-F238E27FC236}">
                <a16:creationId xmlns:a16="http://schemas.microsoft.com/office/drawing/2014/main" id="{11BB4186-DCB5-4B80-89C6-272009FEA2CD}"/>
              </a:ext>
            </a:extLst>
          </p:cNvPr>
          <p:cNvCxnSpPr>
            <a:cxnSpLocks/>
          </p:cNvCxnSpPr>
          <p:nvPr/>
        </p:nvCxnSpPr>
        <p:spPr bwMode="auto">
          <a:xfrm>
            <a:off x="2667000" y="2057400"/>
            <a:ext cx="1371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6246E092-E280-4841-9FB6-A9CA6D482515}"/>
              </a:ext>
            </a:extLst>
          </p:cNvPr>
          <p:cNvCxnSpPr>
            <a:cxnSpLocks/>
          </p:cNvCxnSpPr>
          <p:nvPr/>
        </p:nvCxnSpPr>
        <p:spPr bwMode="auto">
          <a:xfrm>
            <a:off x="2667000" y="3429000"/>
            <a:ext cx="20574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AADB9D1F-FFAF-4B8D-AA49-3940FCD56A33}"/>
              </a:ext>
            </a:extLst>
          </p:cNvPr>
          <p:cNvCxnSpPr>
            <a:cxnSpLocks/>
          </p:cNvCxnSpPr>
          <p:nvPr/>
        </p:nvCxnSpPr>
        <p:spPr bwMode="auto">
          <a:xfrm>
            <a:off x="4724400" y="4114800"/>
            <a:ext cx="20574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4E66DCAD-34DA-4E5D-BDEF-95CC7C849ACB}"/>
              </a:ext>
            </a:extLst>
          </p:cNvPr>
          <p:cNvCxnSpPr>
            <a:cxnSpLocks/>
          </p:cNvCxnSpPr>
          <p:nvPr/>
        </p:nvCxnSpPr>
        <p:spPr bwMode="auto">
          <a:xfrm>
            <a:off x="6781800" y="4800600"/>
            <a:ext cx="20574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658C66B6-D553-4507-A65E-6A1A2D792D97}"/>
              </a:ext>
            </a:extLst>
          </p:cNvPr>
          <p:cNvCxnSpPr>
            <a:cxnSpLocks/>
          </p:cNvCxnSpPr>
          <p:nvPr/>
        </p:nvCxnSpPr>
        <p:spPr bwMode="auto">
          <a:xfrm>
            <a:off x="8839200" y="5486400"/>
            <a:ext cx="6858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9DB4AEA-2C14-478F-9846-16B431E4147B}"/>
              </a:ext>
            </a:extLst>
          </p:cNvPr>
          <p:cNvSpPr txBox="1"/>
          <p:nvPr/>
        </p:nvSpPr>
        <p:spPr>
          <a:xfrm>
            <a:off x="2590801" y="1371602"/>
            <a:ext cx="750526" cy="461665"/>
          </a:xfrm>
          <a:prstGeom prst="rect">
            <a:avLst/>
          </a:prstGeom>
          <a:noFill/>
        </p:spPr>
        <p:txBody>
          <a:bodyPr wrap="none" rtlCol="0">
            <a:spAutoFit/>
          </a:bodyPr>
          <a:lstStyle/>
          <a:p>
            <a:r>
              <a:rPr lang="en-GB" sz="2400" dirty="0">
                <a:solidFill>
                  <a:srgbClr val="FFCB35"/>
                </a:solidFill>
                <a:latin typeface="Yanone Kaffeesatz Regular" panose="02000000000000000000" pitchFamily="2" charset="0"/>
              </a:rPr>
              <a:t>600 s</a:t>
            </a:r>
          </a:p>
        </p:txBody>
      </p:sp>
      <p:sp>
        <p:nvSpPr>
          <p:cNvPr id="9" name="TextBox 8">
            <a:extLst>
              <a:ext uri="{FF2B5EF4-FFF2-40B4-BE49-F238E27FC236}">
                <a16:creationId xmlns:a16="http://schemas.microsoft.com/office/drawing/2014/main" id="{D2949F81-FD07-487D-A3E2-F646C31D09C8}"/>
              </a:ext>
            </a:extLst>
          </p:cNvPr>
          <p:cNvSpPr txBox="1"/>
          <p:nvPr/>
        </p:nvSpPr>
        <p:spPr>
          <a:xfrm>
            <a:off x="3321025" y="3505201"/>
            <a:ext cx="583814"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900</a:t>
            </a:r>
          </a:p>
        </p:txBody>
      </p:sp>
      <p:sp>
        <p:nvSpPr>
          <p:cNvPr id="10" name="TextBox 9">
            <a:extLst>
              <a:ext uri="{FF2B5EF4-FFF2-40B4-BE49-F238E27FC236}">
                <a16:creationId xmlns:a16="http://schemas.microsoft.com/office/drawing/2014/main" id="{227E5C0C-B66A-4122-8850-68221B636E18}"/>
              </a:ext>
            </a:extLst>
          </p:cNvPr>
          <p:cNvSpPr txBox="1"/>
          <p:nvPr/>
        </p:nvSpPr>
        <p:spPr>
          <a:xfrm>
            <a:off x="2590800" y="2743201"/>
            <a:ext cx="939681" cy="461665"/>
          </a:xfrm>
          <a:prstGeom prst="rect">
            <a:avLst/>
          </a:prstGeom>
          <a:noFill/>
        </p:spPr>
        <p:txBody>
          <a:bodyPr wrap="none" rtlCol="0">
            <a:spAutoFit/>
          </a:bodyPr>
          <a:lstStyle/>
          <a:p>
            <a:r>
              <a:rPr lang="en-GB" sz="2400" dirty="0">
                <a:solidFill>
                  <a:srgbClr val="FFCB35"/>
                </a:solidFill>
                <a:latin typeface="Yanone Kaffeesatz Regular" panose="02000000000000000000" pitchFamily="2" charset="0"/>
              </a:rPr>
              <a:t>2,800 s</a:t>
            </a:r>
          </a:p>
        </p:txBody>
      </p:sp>
      <p:sp>
        <p:nvSpPr>
          <p:cNvPr id="11" name="TextBox 10">
            <a:extLst>
              <a:ext uri="{FF2B5EF4-FFF2-40B4-BE49-F238E27FC236}">
                <a16:creationId xmlns:a16="http://schemas.microsoft.com/office/drawing/2014/main" id="{7BD74906-8920-4F32-9EE6-01984EB1E107}"/>
              </a:ext>
            </a:extLst>
          </p:cNvPr>
          <p:cNvSpPr txBox="1"/>
          <p:nvPr/>
        </p:nvSpPr>
        <p:spPr>
          <a:xfrm>
            <a:off x="8717069" y="5562601"/>
            <a:ext cx="750526" cy="461665"/>
          </a:xfrm>
          <a:prstGeom prst="rect">
            <a:avLst/>
          </a:prstGeom>
          <a:noFill/>
        </p:spPr>
        <p:txBody>
          <a:bodyPr wrap="none" rtlCol="0">
            <a:spAutoFit/>
          </a:bodyPr>
          <a:lstStyle/>
          <a:p>
            <a:r>
              <a:rPr lang="en-GB" sz="2400" dirty="0">
                <a:solidFill>
                  <a:srgbClr val="FFCB35"/>
                </a:solidFill>
                <a:latin typeface="Yanone Kaffeesatz Regular" panose="02000000000000000000" pitchFamily="2" charset="0"/>
              </a:rPr>
              <a:t>100 s</a:t>
            </a:r>
          </a:p>
        </p:txBody>
      </p:sp>
      <p:sp>
        <p:nvSpPr>
          <p:cNvPr id="12" name="TextBox 11">
            <a:extLst>
              <a:ext uri="{FF2B5EF4-FFF2-40B4-BE49-F238E27FC236}">
                <a16:creationId xmlns:a16="http://schemas.microsoft.com/office/drawing/2014/main" id="{AD0283D9-B404-4B73-8C9D-BD58B91CB583}"/>
              </a:ext>
            </a:extLst>
          </p:cNvPr>
          <p:cNvSpPr txBox="1"/>
          <p:nvPr/>
        </p:nvSpPr>
        <p:spPr>
          <a:xfrm>
            <a:off x="5461193" y="4193739"/>
            <a:ext cx="583814"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900</a:t>
            </a:r>
          </a:p>
        </p:txBody>
      </p:sp>
      <p:sp>
        <p:nvSpPr>
          <p:cNvPr id="13" name="TextBox 12">
            <a:extLst>
              <a:ext uri="{FF2B5EF4-FFF2-40B4-BE49-F238E27FC236}">
                <a16:creationId xmlns:a16="http://schemas.microsoft.com/office/drawing/2014/main" id="{A9EAC6E0-2249-4C6E-BE0C-1B314BC63B42}"/>
              </a:ext>
            </a:extLst>
          </p:cNvPr>
          <p:cNvSpPr txBox="1"/>
          <p:nvPr/>
        </p:nvSpPr>
        <p:spPr>
          <a:xfrm>
            <a:off x="7518593" y="4879539"/>
            <a:ext cx="583814"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900</a:t>
            </a:r>
          </a:p>
        </p:txBody>
      </p:sp>
      <p:sp>
        <p:nvSpPr>
          <p:cNvPr id="14" name="TextBox 13">
            <a:extLst>
              <a:ext uri="{FF2B5EF4-FFF2-40B4-BE49-F238E27FC236}">
                <a16:creationId xmlns:a16="http://schemas.microsoft.com/office/drawing/2014/main" id="{BC9A14CC-D715-44F9-BC6E-262D933D3869}"/>
              </a:ext>
            </a:extLst>
          </p:cNvPr>
          <p:cNvSpPr txBox="1"/>
          <p:nvPr/>
        </p:nvSpPr>
        <p:spPr>
          <a:xfrm>
            <a:off x="3136680" y="3870961"/>
            <a:ext cx="952505"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(1,900)</a:t>
            </a:r>
          </a:p>
        </p:txBody>
      </p:sp>
      <p:sp>
        <p:nvSpPr>
          <p:cNvPr id="15" name="TextBox 14">
            <a:extLst>
              <a:ext uri="{FF2B5EF4-FFF2-40B4-BE49-F238E27FC236}">
                <a16:creationId xmlns:a16="http://schemas.microsoft.com/office/drawing/2014/main" id="{EE11BDFD-3685-4EC0-B596-9172E99C0B61}"/>
              </a:ext>
            </a:extLst>
          </p:cNvPr>
          <p:cNvSpPr txBox="1"/>
          <p:nvPr/>
        </p:nvSpPr>
        <p:spPr>
          <a:xfrm>
            <a:off x="5276847" y="4564399"/>
            <a:ext cx="952505"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(1,000)</a:t>
            </a:r>
          </a:p>
        </p:txBody>
      </p:sp>
      <p:sp>
        <p:nvSpPr>
          <p:cNvPr id="16" name="TextBox 15">
            <a:extLst>
              <a:ext uri="{FF2B5EF4-FFF2-40B4-BE49-F238E27FC236}">
                <a16:creationId xmlns:a16="http://schemas.microsoft.com/office/drawing/2014/main" id="{22DDF119-0670-476D-BD40-4F900427A20F}"/>
              </a:ext>
            </a:extLst>
          </p:cNvPr>
          <p:cNvSpPr txBox="1"/>
          <p:nvPr/>
        </p:nvSpPr>
        <p:spPr>
          <a:xfrm>
            <a:off x="7428824" y="5255568"/>
            <a:ext cx="763351"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(100)</a:t>
            </a:r>
          </a:p>
        </p:txBody>
      </p:sp>
    </p:spTree>
    <p:extLst>
      <p:ext uri="{BB962C8B-B14F-4D97-AF65-F5344CB8AC3E}">
        <p14:creationId xmlns:p14="http://schemas.microsoft.com/office/powerpoint/2010/main" val="1893939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3"/>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7"/>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2" grpId="0"/>
      <p:bldP spid="13" grpId="0"/>
      <p:bldP spid="14" grpId="0"/>
      <p:bldP spid="15" grpId="0"/>
      <p:bldP spid="1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15036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669C278-8719-4CA5-A17A-B0B417A3B8A1}"/>
              </a:ext>
            </a:extLst>
          </p:cNvPr>
          <p:cNvSpPr/>
          <p:nvPr/>
        </p:nvSpPr>
        <p:spPr>
          <a:xfrm>
            <a:off x="2451100" y="2497976"/>
            <a:ext cx="8994132" cy="1862048"/>
          </a:xfrm>
          <a:prstGeom prst="rect">
            <a:avLst/>
          </a:prstGeom>
        </p:spPr>
        <p:txBody>
          <a:bodyPr wrap="square">
            <a:spAutoFit/>
          </a:bodyPr>
          <a:lstStyle/>
          <a:p>
            <a:r>
              <a:rPr lang="en-US" sz="11500" dirty="0">
                <a:solidFill>
                  <a:schemeClr val="accent3"/>
                </a:solidFill>
                <a:latin typeface="Yanone Kaffeesatz Regular" panose="02000000000000000000" pitchFamily="2" charset="0"/>
              </a:rPr>
              <a:t>Inconsistencies</a:t>
            </a:r>
            <a:endParaRPr lang="de-CH" sz="1400" dirty="0">
              <a:solidFill>
                <a:schemeClr val="accent3"/>
              </a:solidFill>
            </a:endParaRPr>
          </a:p>
        </p:txBody>
      </p:sp>
      <p:sp>
        <p:nvSpPr>
          <p:cNvPr id="3" name="Rectangle 2">
            <a:extLst>
              <a:ext uri="{FF2B5EF4-FFF2-40B4-BE49-F238E27FC236}">
                <a16:creationId xmlns:a16="http://schemas.microsoft.com/office/drawing/2014/main" id="{1E40B151-ECDE-4494-8564-1AACD2375DBE}"/>
              </a:ext>
            </a:extLst>
          </p:cNvPr>
          <p:cNvSpPr/>
          <p:nvPr/>
        </p:nvSpPr>
        <p:spPr>
          <a:xfrm>
            <a:off x="5473700" y="388590"/>
            <a:ext cx="8994132" cy="3154710"/>
          </a:xfrm>
          <a:prstGeom prst="rect">
            <a:avLst/>
          </a:prstGeom>
        </p:spPr>
        <p:txBody>
          <a:bodyPr wrap="square">
            <a:spAutoFit/>
          </a:bodyPr>
          <a:lstStyle/>
          <a:p>
            <a:r>
              <a:rPr lang="en-US" sz="19900" dirty="0">
                <a:solidFill>
                  <a:schemeClr val="tx2"/>
                </a:solidFill>
                <a:latin typeface="Yanone Kaffeesatz Regular" panose="02000000000000000000" pitchFamily="2" charset="0"/>
              </a:rPr>
              <a:t>Hiding</a:t>
            </a:r>
            <a:endParaRPr lang="de-CH" sz="1400" dirty="0">
              <a:solidFill>
                <a:schemeClr val="tx2"/>
              </a:solidFill>
            </a:endParaRPr>
          </a:p>
        </p:txBody>
      </p:sp>
    </p:spTree>
    <p:extLst>
      <p:ext uri="{BB962C8B-B14F-4D97-AF65-F5344CB8AC3E}">
        <p14:creationId xmlns:p14="http://schemas.microsoft.com/office/powerpoint/2010/main" val="40969070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341FC873-6151-483F-BAEE-E4F8237D3E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45781" y="2500313"/>
            <a:ext cx="3500438" cy="1857375"/>
          </a:xfrm>
          <a:prstGeom prst="rect">
            <a:avLst/>
          </a:prstGeom>
        </p:spPr>
      </p:pic>
    </p:spTree>
    <p:extLst>
      <p:ext uri="{BB962C8B-B14F-4D97-AF65-F5344CB8AC3E}">
        <p14:creationId xmlns:p14="http://schemas.microsoft.com/office/powerpoint/2010/main" val="37591001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930741" y="866170"/>
            <a:ext cx="10816759" cy="1015663"/>
          </a:xfrm>
          <a:prstGeom prst="rect">
            <a:avLst/>
          </a:prstGeom>
        </p:spPr>
        <p:txBody>
          <a:bodyPr wrap="square">
            <a:spAutoFit/>
          </a:bodyPr>
          <a:lstStyle/>
          <a:p>
            <a:r>
              <a:rPr lang="en-US" sz="6000" dirty="0">
                <a:solidFill>
                  <a:schemeClr val="tx2"/>
                </a:solidFill>
                <a:latin typeface="Yanone Kaffeesatz Regular" panose="02000000000000000000" pitchFamily="2" charset="0"/>
              </a:rPr>
              <a:t>Messaging introduces </a:t>
            </a:r>
            <a:r>
              <a:rPr lang="en-US" sz="6000" dirty="0">
                <a:solidFill>
                  <a:schemeClr val="accent4"/>
                </a:solidFill>
                <a:latin typeface="Yanone Kaffeesatz Regular" panose="02000000000000000000" pitchFamily="2" charset="0"/>
              </a:rPr>
              <a:t>reliability</a:t>
            </a:r>
            <a:endParaRPr lang="en-US" sz="1050" dirty="0">
              <a:solidFill>
                <a:schemeClr val="accent4"/>
              </a:solidFill>
            </a:endParaRPr>
          </a:p>
        </p:txBody>
      </p:sp>
      <p:sp>
        <p:nvSpPr>
          <p:cNvPr id="3" name="Rectangle 2">
            <a:extLst>
              <a:ext uri="{FF2B5EF4-FFF2-40B4-BE49-F238E27FC236}">
                <a16:creationId xmlns:a16="http://schemas.microsoft.com/office/drawing/2014/main" id="{5D6B7320-04D1-4796-AFC7-C91F95860E7F}"/>
              </a:ext>
            </a:extLst>
          </p:cNvPr>
          <p:cNvSpPr/>
          <p:nvPr/>
        </p:nvSpPr>
        <p:spPr>
          <a:xfrm>
            <a:off x="930741" y="2033876"/>
            <a:ext cx="10816759" cy="1938992"/>
          </a:xfrm>
          <a:prstGeom prst="rect">
            <a:avLst/>
          </a:prstGeom>
        </p:spPr>
        <p:txBody>
          <a:bodyPr wrap="square">
            <a:spAutoFit/>
          </a:bodyPr>
          <a:lstStyle/>
          <a:p>
            <a:r>
              <a:rPr lang="en-US" sz="6000" dirty="0">
                <a:solidFill>
                  <a:schemeClr val="accent4"/>
                </a:solidFill>
                <a:latin typeface="Yanone Kaffeesatz Regular" panose="02000000000000000000" pitchFamily="2" charset="0"/>
              </a:rPr>
              <a:t>Retries</a:t>
            </a:r>
            <a:r>
              <a:rPr lang="en-US" sz="6000" dirty="0">
                <a:solidFill>
                  <a:schemeClr val="tx2"/>
                </a:solidFill>
                <a:latin typeface="Yanone Kaffeesatz Regular" panose="02000000000000000000" pitchFamily="2" charset="0"/>
              </a:rPr>
              <a:t> resolve concurrency issues automatically</a:t>
            </a:r>
            <a:endParaRPr lang="en-US" sz="1050" dirty="0">
              <a:solidFill>
                <a:schemeClr val="tx2"/>
              </a:solidFill>
            </a:endParaRPr>
          </a:p>
        </p:txBody>
      </p:sp>
      <p:sp>
        <p:nvSpPr>
          <p:cNvPr id="4" name="Rectangle 3">
            <a:extLst>
              <a:ext uri="{FF2B5EF4-FFF2-40B4-BE49-F238E27FC236}">
                <a16:creationId xmlns:a16="http://schemas.microsoft.com/office/drawing/2014/main" id="{F08FAB28-C648-4B9B-B101-7237340ECF38}"/>
              </a:ext>
            </a:extLst>
          </p:cNvPr>
          <p:cNvSpPr/>
          <p:nvPr/>
        </p:nvSpPr>
        <p:spPr>
          <a:xfrm>
            <a:off x="930741" y="4124911"/>
            <a:ext cx="10816759" cy="1938992"/>
          </a:xfrm>
          <a:prstGeom prst="rect">
            <a:avLst/>
          </a:prstGeom>
        </p:spPr>
        <p:txBody>
          <a:bodyPr wrap="square">
            <a:spAutoFit/>
          </a:bodyPr>
          <a:lstStyle/>
          <a:p>
            <a:r>
              <a:rPr lang="en-US" sz="6000" dirty="0">
                <a:solidFill>
                  <a:schemeClr val="accent4"/>
                </a:solidFill>
                <a:latin typeface="Yanone Kaffeesatz Regular" panose="02000000000000000000" pitchFamily="2" charset="0"/>
              </a:rPr>
              <a:t>Sagas</a:t>
            </a:r>
            <a:r>
              <a:rPr lang="en-US" sz="6000" dirty="0">
                <a:solidFill>
                  <a:schemeClr val="tx2"/>
                </a:solidFill>
                <a:latin typeface="Yanone Kaffeesatz Regular" panose="02000000000000000000" pitchFamily="2" charset="0"/>
              </a:rPr>
              <a:t> on top of a robust middleware allow to focus on the business logic and stay </a:t>
            </a:r>
            <a:r>
              <a:rPr lang="en-US" sz="6000" dirty="0">
                <a:solidFill>
                  <a:schemeClr val="accent4"/>
                </a:solidFill>
                <a:latin typeface="Yanone Kaffeesatz Regular" panose="02000000000000000000" pitchFamily="2" charset="0"/>
              </a:rPr>
              <a:t>reactive</a:t>
            </a:r>
            <a:endParaRPr lang="en-US" sz="1050" dirty="0">
              <a:solidFill>
                <a:schemeClr val="accent4"/>
              </a:solidFill>
            </a:endParaRPr>
          </a:p>
        </p:txBody>
      </p:sp>
    </p:spTree>
    <p:extLst>
      <p:ext uri="{BB962C8B-B14F-4D97-AF65-F5344CB8AC3E}">
        <p14:creationId xmlns:p14="http://schemas.microsoft.com/office/powerpoint/2010/main" val="41756708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76771" y="1851645"/>
            <a:ext cx="5838458" cy="3154710"/>
          </a:xfrm>
          <a:prstGeom prst="rect">
            <a:avLst/>
          </a:prstGeom>
        </p:spPr>
        <p:txBody>
          <a:bodyPr wrap="none">
            <a:spAutoFit/>
          </a:bodyPr>
          <a:lstStyle/>
          <a:p>
            <a:r>
              <a:rPr lang="en-US" sz="19900" dirty="0">
                <a:solidFill>
                  <a:schemeClr val="accent2"/>
                </a:solidFill>
                <a:latin typeface="Yanone Kaffeesatz Regular" panose="02000000000000000000" pitchFamily="2" charset="0"/>
              </a:rPr>
              <a:t>Thanks</a:t>
            </a:r>
            <a:endParaRPr lang="de-CH" sz="2000"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6974779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5F5B46B-5ED1-4688-B427-E5534378C36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9647473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64014" y="3127733"/>
            <a:ext cx="6672019" cy="923330"/>
          </a:xfrm>
          <a:prstGeom prst="rect">
            <a:avLst/>
          </a:prstGeom>
        </p:spPr>
        <p:txBody>
          <a:bodyPr wrap="none">
            <a:spAutoFit/>
          </a:bodyPr>
          <a:lstStyle/>
          <a:p>
            <a:r>
              <a:rPr lang="en-US" sz="3600" dirty="0">
                <a:solidFill>
                  <a:schemeClr val="tx2"/>
                </a:solidFill>
                <a:latin typeface="Yanone Kaffeesatz Regular" panose="02000000000000000000" pitchFamily="2" charset="0"/>
              </a:rPr>
              <a:t>github.com/</a:t>
            </a:r>
            <a:r>
              <a:rPr lang="en-US" sz="3600" dirty="0" err="1">
                <a:solidFill>
                  <a:schemeClr val="tx2"/>
                </a:solidFill>
                <a:latin typeface="Yanone Kaffeesatz Regular" panose="02000000000000000000" pitchFamily="2" charset="0"/>
              </a:rPr>
              <a:t>danielmarbach</a:t>
            </a:r>
            <a:r>
              <a:rPr lang="en-US" sz="3600" dirty="0">
                <a:solidFill>
                  <a:schemeClr val="tx2"/>
                </a:solidFill>
                <a:latin typeface="Yanone Kaffeesatz Regular" panose="02000000000000000000" pitchFamily="2" charset="0"/>
              </a:rPr>
              <a:t>/</a:t>
            </a:r>
            <a:r>
              <a:rPr lang="en-US" sz="5400" dirty="0" err="1">
                <a:solidFill>
                  <a:schemeClr val="accent4"/>
                </a:solidFill>
                <a:latin typeface="Yanone Kaffeesatz Regular" panose="02000000000000000000" pitchFamily="2" charset="0"/>
              </a:rPr>
              <a:t>KnockKnock</a:t>
            </a:r>
            <a:endParaRPr lang="de-CH" sz="5400" dirty="0">
              <a:solidFill>
                <a:schemeClr val="accent4"/>
              </a:solidFill>
              <a:latin typeface="Yanone Kaffeesatz Regular" panose="02000000000000000000" pitchFamily="2" charset="0"/>
            </a:endParaRPr>
          </a:p>
        </p:txBody>
      </p:sp>
      <p:sp>
        <p:nvSpPr>
          <p:cNvPr id="4" name="Rectangle 3"/>
          <p:cNvSpPr/>
          <p:nvPr/>
        </p:nvSpPr>
        <p:spPr>
          <a:xfrm>
            <a:off x="1064014" y="1124536"/>
            <a:ext cx="6463629" cy="1862048"/>
          </a:xfrm>
          <a:prstGeom prst="rect">
            <a:avLst/>
          </a:prstGeom>
        </p:spPr>
        <p:txBody>
          <a:bodyPr wrap="none">
            <a:spAutoFit/>
          </a:bodyPr>
          <a:lstStyle/>
          <a:p>
            <a:r>
              <a:rPr lang="en-US" sz="11500" dirty="0">
                <a:solidFill>
                  <a:schemeClr val="accent2"/>
                </a:solidFill>
                <a:latin typeface="Yanone Kaffeesatz Regular" panose="02000000000000000000" pitchFamily="2" charset="0"/>
              </a:rPr>
              <a:t>Slides, Links…</a:t>
            </a:r>
            <a:endParaRPr lang="de-CH" sz="1400" dirty="0"/>
          </a:p>
        </p:txBody>
      </p:sp>
    </p:spTree>
    <p:extLst>
      <p:ext uri="{BB962C8B-B14F-4D97-AF65-F5344CB8AC3E}">
        <p14:creationId xmlns:p14="http://schemas.microsoft.com/office/powerpoint/2010/main" val="15814491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58849" y="1851645"/>
            <a:ext cx="4474302" cy="3154710"/>
          </a:xfrm>
          <a:prstGeom prst="rect">
            <a:avLst/>
          </a:prstGeom>
        </p:spPr>
        <p:txBody>
          <a:bodyPr wrap="none">
            <a:spAutoFit/>
          </a:bodyPr>
          <a:lstStyle/>
          <a:p>
            <a:r>
              <a:rPr lang="en-US" sz="19900" dirty="0">
                <a:solidFill>
                  <a:schemeClr val="accent2"/>
                </a:solidFill>
                <a:latin typeface="Yanone Kaffeesatz Regular" panose="02000000000000000000" pitchFamily="2" charset="0"/>
              </a:rPr>
              <a:t>Q &amp; A</a:t>
            </a:r>
            <a:endParaRPr lang="de-CH" sz="2000"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42413216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
        <p:nvSpPr>
          <p:cNvPr id="2" name="Rectangle 1"/>
          <p:cNvSpPr/>
          <p:nvPr/>
        </p:nvSpPr>
        <p:spPr>
          <a:xfrm>
            <a:off x="5723694" y="2132715"/>
            <a:ext cx="6096000" cy="3108543"/>
          </a:xfrm>
          <a:prstGeom prst="rect">
            <a:avLst/>
          </a:prstGeom>
        </p:spPr>
        <p:txBody>
          <a:bodyPr>
            <a:spAutoFit/>
          </a:bodyPr>
          <a:lstStyle/>
          <a:p>
            <a:r>
              <a:rPr lang="en-US" sz="2800" dirty="0">
                <a:solidFill>
                  <a:schemeClr val="tx2"/>
                </a:solidFill>
                <a:latin typeface="Yanone Kaffeesatz Regular" panose="02000000000000000000" pitchFamily="2" charset="0"/>
              </a:rPr>
              <a:t>Software Engineer</a:t>
            </a:r>
          </a:p>
          <a:p>
            <a:r>
              <a:rPr lang="en-US" sz="2800" dirty="0">
                <a:solidFill>
                  <a:schemeClr val="tx2"/>
                </a:solidFill>
                <a:latin typeface="Yanone Kaffeesatz Regular" panose="02000000000000000000" pitchFamily="2" charset="0"/>
              </a:rPr>
              <a:t>Enthusiastic Software Engineer</a:t>
            </a:r>
          </a:p>
          <a:p>
            <a:r>
              <a:rPr lang="en-US" sz="2800" dirty="0">
                <a:solidFill>
                  <a:schemeClr val="tx2"/>
                </a:solidFill>
                <a:latin typeface="Yanone Kaffeesatz Regular" panose="02000000000000000000" pitchFamily="2" charset="0"/>
              </a:rPr>
              <a:t>Microsoft MVP</a:t>
            </a:r>
          </a:p>
          <a:p>
            <a:endParaRPr lang="en-US" sz="2800" dirty="0">
              <a:solidFill>
                <a:schemeClr val="tx2"/>
              </a:solidFill>
              <a:latin typeface="Yanone Kaffeesatz Regular" panose="02000000000000000000" pitchFamily="2" charset="0"/>
            </a:endParaRPr>
          </a:p>
          <a:p>
            <a:r>
              <a:rPr lang="en-US" sz="2800" dirty="0">
                <a:solidFill>
                  <a:schemeClr val="accent4"/>
                </a:solidFill>
                <a:latin typeface="Yanone Kaffeesatz Regular" panose="02000000000000000000" pitchFamily="2" charset="0"/>
              </a:rPr>
              <a:t>@danielmarbach</a:t>
            </a:r>
          </a:p>
          <a:p>
            <a:r>
              <a:rPr lang="en-US" sz="2800" dirty="0">
                <a:solidFill>
                  <a:schemeClr val="accent4"/>
                </a:solidFill>
                <a:latin typeface="Yanone Kaffeesatz Regular" panose="02000000000000000000" pitchFamily="2" charset="0"/>
              </a:rPr>
              <a:t>particular.net/blog</a:t>
            </a:r>
          </a:p>
          <a:p>
            <a:r>
              <a:rPr lang="en-US" sz="2800" dirty="0">
                <a:solidFill>
                  <a:schemeClr val="accent4"/>
                </a:solidFill>
                <a:latin typeface="Yanone Kaffeesatz Regular" panose="02000000000000000000" pitchFamily="2" charset="0"/>
              </a:rPr>
              <a:t>planetgeek.ch</a:t>
            </a:r>
          </a:p>
        </p:txBody>
      </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52348" y="1768017"/>
            <a:ext cx="2558625" cy="3837938"/>
          </a:xfrm>
          <a:prstGeom prst="rect">
            <a:avLst/>
          </a:prstGeom>
        </p:spPr>
      </p:pic>
    </p:spTree>
    <p:extLst>
      <p:ext uri="{BB962C8B-B14F-4D97-AF65-F5344CB8AC3E}">
        <p14:creationId xmlns:p14="http://schemas.microsoft.com/office/powerpoint/2010/main" val="36012799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76771" y="1851645"/>
            <a:ext cx="5838458" cy="3154710"/>
          </a:xfrm>
          <a:prstGeom prst="rect">
            <a:avLst/>
          </a:prstGeom>
        </p:spPr>
        <p:txBody>
          <a:bodyPr wrap="none">
            <a:spAutoFit/>
          </a:bodyPr>
          <a:lstStyle/>
          <a:p>
            <a:r>
              <a:rPr lang="en-US" sz="19900" dirty="0">
                <a:solidFill>
                  <a:schemeClr val="accent2"/>
                </a:solidFill>
                <a:latin typeface="Yanone Kaffeesatz Regular" panose="02000000000000000000" pitchFamily="2" charset="0"/>
              </a:rPr>
              <a:t>Thanks</a:t>
            </a:r>
            <a:endParaRPr lang="de-CH" sz="2000"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38874681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619C3B3-E5AE-473E-880F-490C3BBFABE1}"/>
              </a:ext>
            </a:extLst>
          </p:cNvPr>
          <p:cNvSpPr/>
          <p:nvPr/>
        </p:nvSpPr>
        <p:spPr>
          <a:xfrm>
            <a:off x="1384300" y="756890"/>
            <a:ext cx="8994132" cy="4339650"/>
          </a:xfrm>
          <a:prstGeom prst="rect">
            <a:avLst/>
          </a:prstGeom>
        </p:spPr>
        <p:txBody>
          <a:bodyPr wrap="square">
            <a:spAutoFit/>
          </a:bodyPr>
          <a:lstStyle/>
          <a:p>
            <a:pPr algn="ctr"/>
            <a:r>
              <a:rPr lang="en-US" sz="13800" dirty="0">
                <a:solidFill>
                  <a:schemeClr val="tx2"/>
                </a:solidFill>
                <a:latin typeface="Yanone Kaffeesatz Regular" panose="02000000000000000000" pitchFamily="2" charset="0"/>
              </a:rPr>
              <a:t>Multi user </a:t>
            </a:r>
            <a:r>
              <a:rPr lang="en-US" sz="13800" dirty="0">
                <a:solidFill>
                  <a:schemeClr val="accent4"/>
                </a:solidFill>
                <a:latin typeface="Yanone Kaffeesatz Regular" panose="02000000000000000000" pitchFamily="2" charset="0"/>
              </a:rPr>
              <a:t>collaboration</a:t>
            </a:r>
            <a:endParaRPr lang="de-CH" sz="1100" dirty="0">
              <a:solidFill>
                <a:schemeClr val="accent4"/>
              </a:solidFill>
            </a:endParaRPr>
          </a:p>
        </p:txBody>
      </p:sp>
    </p:spTree>
    <p:extLst>
      <p:ext uri="{BB962C8B-B14F-4D97-AF65-F5344CB8AC3E}">
        <p14:creationId xmlns:p14="http://schemas.microsoft.com/office/powerpoint/2010/main" val="27899153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10033211" y="521434"/>
            <a:ext cx="1838783" cy="5978426"/>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074470" y="2962838"/>
            <a:ext cx="2444400" cy="165960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40" y="2962838"/>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17" name="TextBox 16">
            <a:extLst>
              <a:ext uri="{FF2B5EF4-FFF2-40B4-BE49-F238E27FC236}">
                <a16:creationId xmlns:a16="http://schemas.microsoft.com/office/drawing/2014/main" id="{75780B26-333C-43F5-98A2-14B3A2F0C5C3}"/>
              </a:ext>
            </a:extLst>
          </p:cNvPr>
          <p:cNvSpPr txBox="1"/>
          <p:nvPr/>
        </p:nvSpPr>
        <p:spPr>
          <a:xfrm>
            <a:off x="6201658" y="2296523"/>
            <a:ext cx="144302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ASP.NET CORE</a:t>
            </a:r>
            <a:endParaRPr lang="de-CH" sz="2400" dirty="0">
              <a:solidFill>
                <a:schemeClr val="accent3"/>
              </a:solidFill>
              <a:latin typeface="Yanone Kaffeesatz Regular"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51" name="Rectangle 50">
            <a:extLst>
              <a:ext uri="{FF2B5EF4-FFF2-40B4-BE49-F238E27FC236}">
                <a16:creationId xmlns:a16="http://schemas.microsoft.com/office/drawing/2014/main" id="{F702D519-0F0C-42E7-B459-614B62381CC2}"/>
              </a:ext>
            </a:extLst>
          </p:cNvPr>
          <p:cNvSpPr/>
          <p:nvPr/>
        </p:nvSpPr>
        <p:spPr>
          <a:xfrm>
            <a:off x="3961616" y="3331240"/>
            <a:ext cx="1828800" cy="1128999"/>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1" name="Cylinder 40">
            <a:extLst>
              <a:ext uri="{FF2B5EF4-FFF2-40B4-BE49-F238E27FC236}">
                <a16:creationId xmlns:a16="http://schemas.microsoft.com/office/drawing/2014/main" id="{3B793FC3-87DB-4623-9261-1D0F3AA10B0E}"/>
              </a:ext>
            </a:extLst>
          </p:cNvPr>
          <p:cNvSpPr/>
          <p:nvPr/>
        </p:nvSpPr>
        <p:spPr>
          <a:xfrm>
            <a:off x="10215578" y="2897708"/>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sp>
        <p:nvSpPr>
          <p:cNvPr id="50" name="Rectangle 49">
            <a:extLst>
              <a:ext uri="{FF2B5EF4-FFF2-40B4-BE49-F238E27FC236}">
                <a16:creationId xmlns:a16="http://schemas.microsoft.com/office/drawing/2014/main" id="{BDEB63F7-44BB-4D2E-9EC7-07855092BA81}"/>
              </a:ext>
            </a:extLst>
          </p:cNvPr>
          <p:cNvSpPr/>
          <p:nvPr/>
        </p:nvSpPr>
        <p:spPr>
          <a:xfrm>
            <a:off x="8660114" y="3331240"/>
            <a:ext cx="1518176" cy="1129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518870" y="3792372"/>
            <a:ext cx="1696708" cy="266"/>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FB1FDAFA-1315-4BEE-B6DE-86222917A8C1}"/>
              </a:ext>
            </a:extLst>
          </p:cNvPr>
          <p:cNvSpPr txBox="1"/>
          <p:nvPr/>
        </p:nvSpPr>
        <p:spPr>
          <a:xfrm>
            <a:off x="8846457" y="3823305"/>
            <a:ext cx="976549"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ADO.NET</a:t>
            </a:r>
            <a:endParaRPr lang="de-CH" sz="2400" dirty="0">
              <a:solidFill>
                <a:schemeClr val="accent3"/>
              </a:solidFill>
              <a:latin typeface="Yanone Kaffeesatz Regular" panose="02000000000000000000" pitchFamily="2" charset="0"/>
            </a:endParaRPr>
          </a:p>
        </p:txBody>
      </p:sp>
      <p:cxnSp>
        <p:nvCxnSpPr>
          <p:cNvPr id="11" name="Straight Arrow Connector 10">
            <a:extLst>
              <a:ext uri="{FF2B5EF4-FFF2-40B4-BE49-F238E27FC236}">
                <a16:creationId xmlns:a16="http://schemas.microsoft.com/office/drawing/2014/main" id="{79593834-FE4A-441A-BD8E-418200DA49F0}"/>
              </a:ext>
            </a:extLst>
          </p:cNvPr>
          <p:cNvCxnSpPr>
            <a:cxnSpLocks/>
            <a:stCxn id="10" idx="3"/>
            <a:endCxn id="8" idx="1"/>
          </p:cNvCxnSpPr>
          <p:nvPr/>
        </p:nvCxnSpPr>
        <p:spPr>
          <a:xfrm>
            <a:off x="3713855" y="3792373"/>
            <a:ext cx="2360615" cy="265"/>
          </a:xfrm>
          <a:prstGeom prst="straightConnector1">
            <a:avLst/>
          </a:prstGeom>
          <a:ln w="190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899021E-1FFA-4653-87EC-EFB4F39C3565}"/>
              </a:ext>
            </a:extLst>
          </p:cNvPr>
          <p:cNvSpPr txBox="1"/>
          <p:nvPr/>
        </p:nvSpPr>
        <p:spPr>
          <a:xfrm>
            <a:off x="4671203" y="3823305"/>
            <a:ext cx="652743"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HTTP</a:t>
            </a:r>
            <a:endParaRPr lang="de-CH" sz="2400" dirty="0">
              <a:solidFill>
                <a:schemeClr val="accent4"/>
              </a:solidFill>
              <a:latin typeface="Yanone Kaffeesatz Regular" panose="02000000000000000000" pitchFamily="2" charset="0"/>
            </a:endParaRPr>
          </a:p>
        </p:txBody>
      </p:sp>
      <p:sp>
        <p:nvSpPr>
          <p:cNvPr id="54" name="TextBox 53">
            <a:extLst>
              <a:ext uri="{FF2B5EF4-FFF2-40B4-BE49-F238E27FC236}">
                <a16:creationId xmlns:a16="http://schemas.microsoft.com/office/drawing/2014/main" id="{EAEDC908-7340-44E3-808E-668D8EBC1DB1}"/>
              </a:ext>
            </a:extLst>
          </p:cNvPr>
          <p:cNvSpPr txBox="1"/>
          <p:nvPr/>
        </p:nvSpPr>
        <p:spPr>
          <a:xfrm>
            <a:off x="4549529" y="3279814"/>
            <a:ext cx="811441"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Orders</a:t>
            </a:r>
            <a:endParaRPr lang="de-CH" sz="2400" dirty="0">
              <a:solidFill>
                <a:schemeClr val="accent4"/>
              </a:solidFill>
              <a:latin typeface="Yanone Kaffeesatz Regular" panose="02000000000000000000" pitchFamily="2" charset="0"/>
            </a:endParaRPr>
          </a:p>
        </p:txBody>
      </p:sp>
      <p:sp>
        <p:nvSpPr>
          <p:cNvPr id="55" name="TextBox 54">
            <a:extLst>
              <a:ext uri="{FF2B5EF4-FFF2-40B4-BE49-F238E27FC236}">
                <a16:creationId xmlns:a16="http://schemas.microsoft.com/office/drawing/2014/main" id="{9C2242C7-8023-4D55-8D52-864E8E5DE368}"/>
              </a:ext>
            </a:extLst>
          </p:cNvPr>
          <p:cNvSpPr txBox="1"/>
          <p:nvPr/>
        </p:nvSpPr>
        <p:spPr>
          <a:xfrm>
            <a:off x="8680177" y="3283257"/>
            <a:ext cx="137409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Read</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Write</a:t>
            </a:r>
            <a:endParaRPr lang="de-CH" sz="2400" dirty="0">
              <a:solidFill>
                <a:schemeClr val="accent3"/>
              </a:solidFill>
              <a:latin typeface="Yanone Kaffeesatz Regular" panose="02000000000000000000" pitchFamily="2" charset="0"/>
            </a:endParaRPr>
          </a:p>
        </p:txBody>
      </p: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763351"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Database</a:t>
            </a:r>
            <a:endParaRPr lang="de-CH" sz="1600" dirty="0">
              <a:solidFill>
                <a:schemeClr val="accent3"/>
              </a:solidFill>
              <a:latin typeface="Yanone Kaffeesatz Regular" panose="02000000000000000000" pitchFamily="2" charset="0"/>
            </a:endParaRPr>
          </a:p>
        </p:txBody>
      </p:sp>
    </p:spTree>
    <p:extLst>
      <p:ext uri="{BB962C8B-B14F-4D97-AF65-F5344CB8AC3E}">
        <p14:creationId xmlns:p14="http://schemas.microsoft.com/office/powerpoint/2010/main" val="39487062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94A8503-E232-475A-AE02-A00126BD78CE}"/>
              </a:ext>
            </a:extLst>
          </p:cNvPr>
          <p:cNvPicPr>
            <a:picLocks noChangeAspect="1"/>
          </p:cNvPicPr>
          <p:nvPr/>
        </p:nvPicPr>
        <p:blipFill>
          <a:blip r:embed="rId3"/>
          <a:stretch>
            <a:fillRect/>
          </a:stretch>
        </p:blipFill>
        <p:spPr>
          <a:xfrm>
            <a:off x="2709393" y="52406"/>
            <a:ext cx="6955308" cy="6753187"/>
          </a:xfrm>
          <a:prstGeom prst="rect">
            <a:avLst/>
          </a:prstGeom>
        </p:spPr>
      </p:pic>
    </p:spTree>
    <p:extLst>
      <p:ext uri="{BB962C8B-B14F-4D97-AF65-F5344CB8AC3E}">
        <p14:creationId xmlns:p14="http://schemas.microsoft.com/office/powerpoint/2010/main" val="36757608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619C3B3-E5AE-473E-880F-490C3BBFABE1}"/>
              </a:ext>
            </a:extLst>
          </p:cNvPr>
          <p:cNvSpPr/>
          <p:nvPr/>
        </p:nvSpPr>
        <p:spPr>
          <a:xfrm>
            <a:off x="1598934" y="1760190"/>
            <a:ext cx="8994132" cy="3046988"/>
          </a:xfrm>
          <a:prstGeom prst="rect">
            <a:avLst/>
          </a:prstGeom>
        </p:spPr>
        <p:txBody>
          <a:bodyPr wrap="square">
            <a:spAutoFit/>
          </a:bodyPr>
          <a:lstStyle/>
          <a:p>
            <a:pPr algn="ctr"/>
            <a:r>
              <a:rPr lang="en-US" sz="9600" dirty="0">
                <a:solidFill>
                  <a:schemeClr val="tx2"/>
                </a:solidFill>
                <a:latin typeface="Yanone Kaffeesatz Regular" panose="02000000000000000000" pitchFamily="2" charset="0"/>
              </a:rPr>
              <a:t>And then the </a:t>
            </a:r>
            <a:r>
              <a:rPr lang="en-US" sz="9600" dirty="0">
                <a:solidFill>
                  <a:schemeClr val="accent4"/>
                </a:solidFill>
                <a:latin typeface="Yanone Kaffeesatz Regular" panose="02000000000000000000" pitchFamily="2" charset="0"/>
              </a:rPr>
              <a:t>customer</a:t>
            </a:r>
            <a:r>
              <a:rPr lang="en-US" sz="9600" dirty="0">
                <a:solidFill>
                  <a:schemeClr val="tx2"/>
                </a:solidFill>
                <a:latin typeface="Yanone Kaffeesatz Regular" panose="02000000000000000000" pitchFamily="2" charset="0"/>
              </a:rPr>
              <a:t> walks into your office</a:t>
            </a:r>
            <a:endParaRPr lang="de-CH" sz="1000" dirty="0">
              <a:solidFill>
                <a:schemeClr val="tx2"/>
              </a:solidFill>
            </a:endParaRPr>
          </a:p>
        </p:txBody>
      </p:sp>
    </p:spTree>
    <p:extLst>
      <p:ext uri="{BB962C8B-B14F-4D97-AF65-F5344CB8AC3E}">
        <p14:creationId xmlns:p14="http://schemas.microsoft.com/office/powerpoint/2010/main" val="8499521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E60F2F-F7B5-4458-9497-9F373F8160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5550" y="1559914"/>
            <a:ext cx="4660900" cy="3331173"/>
          </a:xfrm>
          <a:prstGeom prst="rect">
            <a:avLst/>
          </a:prstGeom>
        </p:spPr>
      </p:pic>
    </p:spTree>
    <p:extLst>
      <p:ext uri="{BB962C8B-B14F-4D97-AF65-F5344CB8AC3E}">
        <p14:creationId xmlns:p14="http://schemas.microsoft.com/office/powerpoint/2010/main" val="13809614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1121241" y="1755170"/>
            <a:ext cx="10816759" cy="2862322"/>
          </a:xfrm>
          <a:prstGeom prst="rect">
            <a:avLst/>
          </a:prstGeom>
        </p:spPr>
        <p:txBody>
          <a:bodyPr wrap="square">
            <a:spAutoFit/>
          </a:bodyPr>
          <a:lstStyle/>
          <a:p>
            <a:r>
              <a:rPr lang="en-US" sz="6000" dirty="0">
                <a:solidFill>
                  <a:schemeClr val="accent4"/>
                </a:solidFill>
                <a:latin typeface="Yanone Kaffeesatz Regular" panose="02000000000000000000" pitchFamily="2" charset="0"/>
              </a:rPr>
              <a:t>Concurrency</a:t>
            </a:r>
            <a:r>
              <a:rPr lang="en-US" sz="6000" dirty="0">
                <a:solidFill>
                  <a:schemeClr val="tx2"/>
                </a:solidFill>
                <a:latin typeface="Yanone Kaffeesatz Regular" panose="02000000000000000000" pitchFamily="2" charset="0"/>
              </a:rPr>
              <a:t> and </a:t>
            </a:r>
            <a:r>
              <a:rPr lang="en-US" sz="6000" dirty="0">
                <a:solidFill>
                  <a:schemeClr val="accent4"/>
                </a:solidFill>
                <a:latin typeface="Yanone Kaffeesatz Regular" panose="02000000000000000000" pitchFamily="2" charset="0"/>
              </a:rPr>
              <a:t>latency</a:t>
            </a:r>
            <a:r>
              <a:rPr lang="en-US" sz="6000" dirty="0">
                <a:solidFill>
                  <a:schemeClr val="tx2"/>
                </a:solidFill>
                <a:latin typeface="Yanone Kaffeesatz Regular" panose="02000000000000000000" pitchFamily="2" charset="0"/>
              </a:rPr>
              <a:t> in </a:t>
            </a:r>
            <a:r>
              <a:rPr lang="en-US" sz="6000" dirty="0">
                <a:solidFill>
                  <a:schemeClr val="accent4"/>
                </a:solidFill>
                <a:latin typeface="Yanone Kaffeesatz Regular" panose="02000000000000000000" pitchFamily="2" charset="0"/>
              </a:rPr>
              <a:t>collaborative </a:t>
            </a:r>
          </a:p>
          <a:p>
            <a:r>
              <a:rPr lang="en-US" sz="6000" dirty="0">
                <a:solidFill>
                  <a:schemeClr val="accent4"/>
                </a:solidFill>
                <a:latin typeface="Yanone Kaffeesatz Regular" panose="02000000000000000000" pitchFamily="2" charset="0"/>
              </a:rPr>
              <a:t>domains</a:t>
            </a:r>
            <a:r>
              <a:rPr lang="en-US" sz="6000" dirty="0">
                <a:solidFill>
                  <a:schemeClr val="tx2"/>
                </a:solidFill>
                <a:latin typeface="Yanone Kaffeesatz Regular" panose="02000000000000000000" pitchFamily="2" charset="0"/>
              </a:rPr>
              <a:t> can lead to incorrect application of business rules even in </a:t>
            </a:r>
            <a:r>
              <a:rPr lang="en-US" sz="6000" dirty="0">
                <a:solidFill>
                  <a:schemeClr val="accent4"/>
                </a:solidFill>
                <a:latin typeface="Yanone Kaffeesatz Regular" panose="02000000000000000000" pitchFamily="2" charset="0"/>
              </a:rPr>
              <a:t>safe</a:t>
            </a:r>
            <a:r>
              <a:rPr lang="en-US" sz="6000" dirty="0">
                <a:solidFill>
                  <a:schemeClr val="tx2"/>
                </a:solidFill>
                <a:latin typeface="Yanone Kaffeesatz Regular" panose="02000000000000000000" pitchFamily="2" charset="0"/>
              </a:rPr>
              <a:t> architectures</a:t>
            </a:r>
            <a:endParaRPr lang="en-US" sz="1050" dirty="0">
              <a:solidFill>
                <a:schemeClr val="accent4"/>
              </a:solidFill>
            </a:endParaRPr>
          </a:p>
        </p:txBody>
      </p:sp>
    </p:spTree>
    <p:extLst>
      <p:ext uri="{BB962C8B-B14F-4D97-AF65-F5344CB8AC3E}">
        <p14:creationId xmlns:p14="http://schemas.microsoft.com/office/powerpoint/2010/main" val="373946105"/>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C00000"/>
      </a:accent1>
      <a:accent2>
        <a:srgbClr val="ED7D31"/>
      </a:accent2>
      <a:accent3>
        <a:srgbClr val="A5A5A5"/>
      </a:accent3>
      <a:accent4>
        <a:srgbClr val="FFAF00"/>
      </a:accent4>
      <a:accent5>
        <a:srgbClr val="4472C4"/>
      </a:accent5>
      <a:accent6>
        <a:srgbClr val="70AD47"/>
      </a:accent6>
      <a:hlink>
        <a:srgbClr val="3F3F3F"/>
      </a:hlink>
      <a:folHlink>
        <a:srgbClr val="3F3F3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4306</Words>
  <Application>Microsoft Office PowerPoint</Application>
  <PresentationFormat>Widescreen</PresentationFormat>
  <Paragraphs>372</Paragraphs>
  <Slides>37</Slides>
  <Notes>32</Notes>
  <HiddenSlides>6</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Arial</vt:lpstr>
      <vt:lpstr>Calibri</vt:lpstr>
      <vt:lpstr>Lato</vt:lpstr>
      <vt:lpstr>Yanone Kaffeesatz Light</vt:lpstr>
      <vt:lpstr>Yanone Kaffeesatz Regular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danielmarbach</dc:creator>
  <cp:lastModifiedBy>Daniel Marbach</cp:lastModifiedBy>
  <cp:revision>536</cp:revision>
  <dcterms:created xsi:type="dcterms:W3CDTF">2016-02-22T14:00:45Z</dcterms:created>
  <dcterms:modified xsi:type="dcterms:W3CDTF">2019-05-14T21:51:01Z</dcterms:modified>
</cp:coreProperties>
</file>

<file path=docProps/thumbnail.jpeg>
</file>